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72"/>
  </p:notesMasterIdLst>
  <p:handoutMasterIdLst>
    <p:handoutMasterId r:id="rId73"/>
  </p:handoutMasterIdLst>
  <p:sldIdLst>
    <p:sldId id="335" r:id="rId5"/>
    <p:sldId id="336" r:id="rId6"/>
    <p:sldId id="337" r:id="rId7"/>
    <p:sldId id="415" r:id="rId8"/>
    <p:sldId id="338" r:id="rId9"/>
    <p:sldId id="358" r:id="rId10"/>
    <p:sldId id="399" r:id="rId11"/>
    <p:sldId id="366" r:id="rId12"/>
    <p:sldId id="368" r:id="rId13"/>
    <p:sldId id="369" r:id="rId14"/>
    <p:sldId id="363" r:id="rId15"/>
    <p:sldId id="386" r:id="rId16"/>
    <p:sldId id="370" r:id="rId17"/>
    <p:sldId id="371" r:id="rId18"/>
    <p:sldId id="360" r:id="rId19"/>
    <p:sldId id="383" r:id="rId20"/>
    <p:sldId id="395" r:id="rId21"/>
    <p:sldId id="362" r:id="rId22"/>
    <p:sldId id="405" r:id="rId23"/>
    <p:sldId id="402" r:id="rId24"/>
    <p:sldId id="406" r:id="rId25"/>
    <p:sldId id="408" r:id="rId26"/>
    <p:sldId id="409" r:id="rId27"/>
    <p:sldId id="410" r:id="rId28"/>
    <p:sldId id="340" r:id="rId29"/>
    <p:sldId id="417" r:id="rId30"/>
    <p:sldId id="404" r:id="rId31"/>
    <p:sldId id="418" r:id="rId32"/>
    <p:sldId id="413" r:id="rId33"/>
    <p:sldId id="422" r:id="rId34"/>
    <p:sldId id="423" r:id="rId35"/>
    <p:sldId id="416" r:id="rId36"/>
    <p:sldId id="398" r:id="rId37"/>
    <p:sldId id="419" r:id="rId38"/>
    <p:sldId id="425" r:id="rId39"/>
    <p:sldId id="424" r:id="rId40"/>
    <p:sldId id="421" r:id="rId41"/>
    <p:sldId id="347" r:id="rId42"/>
    <p:sldId id="377" r:id="rId43"/>
    <p:sldId id="343" r:id="rId44"/>
    <p:sldId id="361" r:id="rId45"/>
    <p:sldId id="376" r:id="rId46"/>
    <p:sldId id="373" r:id="rId47"/>
    <p:sldId id="387" r:id="rId48"/>
    <p:sldId id="388" r:id="rId49"/>
    <p:sldId id="389" r:id="rId50"/>
    <p:sldId id="380" r:id="rId51"/>
    <p:sldId id="378" r:id="rId52"/>
    <p:sldId id="379" r:id="rId53"/>
    <p:sldId id="381" r:id="rId54"/>
    <p:sldId id="382" r:id="rId55"/>
    <p:sldId id="384" r:id="rId56"/>
    <p:sldId id="396" r:id="rId57"/>
    <p:sldId id="397" r:id="rId58"/>
    <p:sldId id="392" r:id="rId59"/>
    <p:sldId id="393" r:id="rId60"/>
    <p:sldId id="355" r:id="rId61"/>
    <p:sldId id="351" r:id="rId62"/>
    <p:sldId id="354" r:id="rId63"/>
    <p:sldId id="385" r:id="rId64"/>
    <p:sldId id="364" r:id="rId65"/>
    <p:sldId id="359" r:id="rId66"/>
    <p:sldId id="352" r:id="rId67"/>
    <p:sldId id="374" r:id="rId68"/>
    <p:sldId id="375" r:id="rId69"/>
    <p:sldId id="353" r:id="rId70"/>
    <p:sldId id="36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8E8E"/>
    <a:srgbClr val="37D9E1"/>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E1DB44-7A34-40E3-850C-961C43DF3018}" v="202" dt="2024-12-21T00:33:45.360"/>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5394" autoAdjust="0"/>
  </p:normalViewPr>
  <p:slideViewPr>
    <p:cSldViewPr snapToGrid="0">
      <p:cViewPr varScale="1">
        <p:scale>
          <a:sx n="85" d="100"/>
          <a:sy n="85" d="100"/>
        </p:scale>
        <p:origin x="499" y="53"/>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8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erson, Dana" userId="ef42d58e-77ab-471b-b737-240a0adfda79" providerId="ADAL" clId="{EEE1DB44-7A34-40E3-850C-961C43DF3018}"/>
    <pc:docChg chg="undo redo custSel addSld delSld modSld sldOrd">
      <pc:chgData name="Anderson, Dana" userId="ef42d58e-77ab-471b-b737-240a0adfda79" providerId="ADAL" clId="{EEE1DB44-7A34-40E3-850C-961C43DF3018}" dt="2024-12-21T01:03:38.036" v="14199"/>
      <pc:docMkLst>
        <pc:docMk/>
      </pc:docMkLst>
      <pc:sldChg chg="modSp mod">
        <pc:chgData name="Anderson, Dana" userId="ef42d58e-77ab-471b-b737-240a0adfda79" providerId="ADAL" clId="{EEE1DB44-7A34-40E3-850C-961C43DF3018}" dt="2024-12-21T00:30:56.813" v="12400" actId="14100"/>
        <pc:sldMkLst>
          <pc:docMk/>
          <pc:sldMk cId="3590816519" sldId="338"/>
        </pc:sldMkLst>
        <pc:spChg chg="mod">
          <ac:chgData name="Anderson, Dana" userId="ef42d58e-77ab-471b-b737-240a0adfda79" providerId="ADAL" clId="{EEE1DB44-7A34-40E3-850C-961C43DF3018}" dt="2024-12-21T00:30:56.813" v="12400" actId="14100"/>
          <ac:spMkLst>
            <pc:docMk/>
            <pc:sldMk cId="3590816519" sldId="338"/>
            <ac:spMk id="22" creationId="{9A0D991E-2A45-E424-94D8-74061A3DC79F}"/>
          </ac:spMkLst>
        </pc:spChg>
      </pc:sldChg>
      <pc:sldChg chg="modSp del mod ord">
        <pc:chgData name="Anderson, Dana" userId="ef42d58e-77ab-471b-b737-240a0adfda79" providerId="ADAL" clId="{EEE1DB44-7A34-40E3-850C-961C43DF3018}" dt="2024-12-18T21:41:53.400" v="2161" actId="2696"/>
        <pc:sldMkLst>
          <pc:docMk/>
          <pc:sldMk cId="2099008355" sldId="339"/>
        </pc:sldMkLst>
        <pc:spChg chg="mod">
          <ac:chgData name="Anderson, Dana" userId="ef42d58e-77ab-471b-b737-240a0adfda79" providerId="ADAL" clId="{EEE1DB44-7A34-40E3-850C-961C43DF3018}" dt="2024-12-17T18:11:15.136" v="806" actId="13926"/>
          <ac:spMkLst>
            <pc:docMk/>
            <pc:sldMk cId="2099008355" sldId="339"/>
            <ac:spMk id="8" creationId="{A57DCBE4-35FA-9E74-04E8-6ED5D0B11CC1}"/>
          </ac:spMkLst>
        </pc:spChg>
      </pc:sldChg>
      <pc:sldChg chg="ord">
        <pc:chgData name="Anderson, Dana" userId="ef42d58e-77ab-471b-b737-240a0adfda79" providerId="ADAL" clId="{EEE1DB44-7A34-40E3-850C-961C43DF3018}" dt="2024-12-20T21:03:46.884" v="5298"/>
        <pc:sldMkLst>
          <pc:docMk/>
          <pc:sldMk cId="4043390973" sldId="340"/>
        </pc:sldMkLst>
      </pc:sldChg>
      <pc:sldChg chg="addSp modSp del mod ord">
        <pc:chgData name="Anderson, Dana" userId="ef42d58e-77ab-471b-b737-240a0adfda79" providerId="ADAL" clId="{EEE1DB44-7A34-40E3-850C-961C43DF3018}" dt="2024-12-17T23:21:46.957" v="2144" actId="2696"/>
        <pc:sldMkLst>
          <pc:docMk/>
          <pc:sldMk cId="1684465119" sldId="345"/>
        </pc:sldMkLst>
        <pc:spChg chg="mod">
          <ac:chgData name="Anderson, Dana" userId="ef42d58e-77ab-471b-b737-240a0adfda79" providerId="ADAL" clId="{EEE1DB44-7A34-40E3-850C-961C43DF3018}" dt="2024-12-17T20:58:19.040" v="1981" actId="20577"/>
          <ac:spMkLst>
            <pc:docMk/>
            <pc:sldMk cId="1684465119" sldId="345"/>
            <ac:spMk id="2" creationId="{A28186A1-11A8-21B1-B6A0-AA1A1DAA5A9A}"/>
          </ac:spMkLst>
        </pc:spChg>
        <pc:spChg chg="mod">
          <ac:chgData name="Anderson, Dana" userId="ef42d58e-77ab-471b-b737-240a0adfda79" providerId="ADAL" clId="{EEE1DB44-7A34-40E3-850C-961C43DF3018}" dt="2024-12-17T19:02:08.078" v="983" actId="20577"/>
          <ac:spMkLst>
            <pc:docMk/>
            <pc:sldMk cId="1684465119" sldId="345"/>
            <ac:spMk id="5" creationId="{2726E51D-0E5E-98CC-19AE-F6AC7B00BF2E}"/>
          </ac:spMkLst>
        </pc:spChg>
        <pc:graphicFrameChg chg="add mod modGraphic">
          <ac:chgData name="Anderson, Dana" userId="ef42d58e-77ab-471b-b737-240a0adfda79" providerId="ADAL" clId="{EEE1DB44-7A34-40E3-850C-961C43DF3018}" dt="2024-12-17T18:04:08.413" v="712" actId="113"/>
          <ac:graphicFrameMkLst>
            <pc:docMk/>
            <pc:sldMk cId="1684465119" sldId="345"/>
            <ac:graphicFrameMk id="4" creationId="{3B01CEAF-ACC2-FB13-76CA-4CE03B3CEE91}"/>
          </ac:graphicFrameMkLst>
        </pc:graphicFrameChg>
      </pc:sldChg>
      <pc:sldChg chg="modSp mod">
        <pc:chgData name="Anderson, Dana" userId="ef42d58e-77ab-471b-b737-240a0adfda79" providerId="ADAL" clId="{EEE1DB44-7A34-40E3-850C-961C43DF3018}" dt="2024-12-21T00:31:56.721" v="12406" actId="404"/>
        <pc:sldMkLst>
          <pc:docMk/>
          <pc:sldMk cId="3316979047" sldId="358"/>
        </pc:sldMkLst>
        <pc:spChg chg="mod">
          <ac:chgData name="Anderson, Dana" userId="ef42d58e-77ab-471b-b737-240a0adfda79" providerId="ADAL" clId="{EEE1DB44-7A34-40E3-850C-961C43DF3018}" dt="2024-12-21T00:31:56.721" v="12406" actId="404"/>
          <ac:spMkLst>
            <pc:docMk/>
            <pc:sldMk cId="3316979047" sldId="358"/>
            <ac:spMk id="22" creationId="{9A0D991E-2A45-E424-94D8-74061A3DC79F}"/>
          </ac:spMkLst>
        </pc:spChg>
      </pc:sldChg>
      <pc:sldChg chg="modSp mod">
        <pc:chgData name="Anderson, Dana" userId="ef42d58e-77ab-471b-b737-240a0adfda79" providerId="ADAL" clId="{EEE1DB44-7A34-40E3-850C-961C43DF3018}" dt="2024-12-17T18:11:56.645" v="820"/>
        <pc:sldMkLst>
          <pc:docMk/>
          <pc:sldMk cId="954113918" sldId="360"/>
        </pc:sldMkLst>
        <pc:spChg chg="mod">
          <ac:chgData name="Anderson, Dana" userId="ef42d58e-77ab-471b-b737-240a0adfda79" providerId="ADAL" clId="{EEE1DB44-7A34-40E3-850C-961C43DF3018}" dt="2024-12-17T18:11:56.645" v="820"/>
          <ac:spMkLst>
            <pc:docMk/>
            <pc:sldMk cId="954113918" sldId="360"/>
            <ac:spMk id="2" creationId="{CD3F54E4-9956-0B33-D845-8F2AAC5EBC56}"/>
          </ac:spMkLst>
        </pc:spChg>
      </pc:sldChg>
      <pc:sldChg chg="addSp delSp modSp mod">
        <pc:chgData name="Anderson, Dana" userId="ef42d58e-77ab-471b-b737-240a0adfda79" providerId="ADAL" clId="{EEE1DB44-7A34-40E3-850C-961C43DF3018}" dt="2024-12-20T19:21:53.043" v="5253" actId="478"/>
        <pc:sldMkLst>
          <pc:docMk/>
          <pc:sldMk cId="3604264090" sldId="362"/>
        </pc:sldMkLst>
        <pc:spChg chg="mod">
          <ac:chgData name="Anderson, Dana" userId="ef42d58e-77ab-471b-b737-240a0adfda79" providerId="ADAL" clId="{EEE1DB44-7A34-40E3-850C-961C43DF3018}" dt="2024-12-17T18:12:02.828" v="823"/>
          <ac:spMkLst>
            <pc:docMk/>
            <pc:sldMk cId="3604264090" sldId="362"/>
            <ac:spMk id="2" creationId="{CD3F54E4-9956-0B33-D845-8F2AAC5EBC56}"/>
          </ac:spMkLst>
        </pc:spChg>
        <pc:spChg chg="add del mod">
          <ac:chgData name="Anderson, Dana" userId="ef42d58e-77ab-471b-b737-240a0adfda79" providerId="ADAL" clId="{EEE1DB44-7A34-40E3-850C-961C43DF3018}" dt="2024-12-20T19:21:53.043" v="5253" actId="478"/>
          <ac:spMkLst>
            <pc:docMk/>
            <pc:sldMk cId="3604264090" sldId="362"/>
            <ac:spMk id="4" creationId="{44E74240-81A7-2466-ABCC-EADBFB888A66}"/>
          </ac:spMkLst>
        </pc:spChg>
      </pc:sldChg>
      <pc:sldChg chg="modSp mod">
        <pc:chgData name="Anderson, Dana" userId="ef42d58e-77ab-471b-b737-240a0adfda79" providerId="ADAL" clId="{EEE1DB44-7A34-40E3-850C-961C43DF3018}" dt="2024-12-17T18:11:48.848" v="816"/>
        <pc:sldMkLst>
          <pc:docMk/>
          <pc:sldMk cId="3590749153" sldId="363"/>
        </pc:sldMkLst>
        <pc:spChg chg="mod">
          <ac:chgData name="Anderson, Dana" userId="ef42d58e-77ab-471b-b737-240a0adfda79" providerId="ADAL" clId="{EEE1DB44-7A34-40E3-850C-961C43DF3018}" dt="2024-12-17T18:11:48.848" v="816"/>
          <ac:spMkLst>
            <pc:docMk/>
            <pc:sldMk cId="3590749153" sldId="363"/>
            <ac:spMk id="2" creationId="{CD3F54E4-9956-0B33-D845-8F2AAC5EBC56}"/>
          </ac:spMkLst>
        </pc:spChg>
      </pc:sldChg>
      <pc:sldChg chg="modSp mod">
        <pc:chgData name="Anderson, Dana" userId="ef42d58e-77ab-471b-b737-240a0adfda79" providerId="ADAL" clId="{EEE1DB44-7A34-40E3-850C-961C43DF3018}" dt="2024-12-17T18:11:36.931" v="813" actId="20577"/>
        <pc:sldMkLst>
          <pc:docMk/>
          <pc:sldMk cId="4177432615" sldId="366"/>
        </pc:sldMkLst>
        <pc:spChg chg="mod">
          <ac:chgData name="Anderson, Dana" userId="ef42d58e-77ab-471b-b737-240a0adfda79" providerId="ADAL" clId="{EEE1DB44-7A34-40E3-850C-961C43DF3018}" dt="2024-12-17T18:11:36.931" v="813" actId="20577"/>
          <ac:spMkLst>
            <pc:docMk/>
            <pc:sldMk cId="4177432615" sldId="366"/>
            <ac:spMk id="3" creationId="{D9A1C18F-1839-717B-3BFA-2A23E0DBE37C}"/>
          </ac:spMkLst>
        </pc:spChg>
      </pc:sldChg>
      <pc:sldChg chg="modSp mod">
        <pc:chgData name="Anderson, Dana" userId="ef42d58e-77ab-471b-b737-240a0adfda79" providerId="ADAL" clId="{EEE1DB44-7A34-40E3-850C-961C43DF3018}" dt="2024-12-17T18:11:44.261" v="814"/>
        <pc:sldMkLst>
          <pc:docMk/>
          <pc:sldMk cId="2881183899" sldId="368"/>
        </pc:sldMkLst>
        <pc:spChg chg="mod">
          <ac:chgData name="Anderson, Dana" userId="ef42d58e-77ab-471b-b737-240a0adfda79" providerId="ADAL" clId="{EEE1DB44-7A34-40E3-850C-961C43DF3018}" dt="2024-12-17T18:11:44.261" v="814"/>
          <ac:spMkLst>
            <pc:docMk/>
            <pc:sldMk cId="2881183899" sldId="368"/>
            <ac:spMk id="2" creationId="{3DCC9DDA-2C16-3E47-C474-CA5BE3DDD7EB}"/>
          </ac:spMkLst>
        </pc:spChg>
      </pc:sldChg>
      <pc:sldChg chg="modSp mod">
        <pc:chgData name="Anderson, Dana" userId="ef42d58e-77ab-471b-b737-240a0adfda79" providerId="ADAL" clId="{EEE1DB44-7A34-40E3-850C-961C43DF3018}" dt="2024-12-17T18:11:46.179" v="815"/>
        <pc:sldMkLst>
          <pc:docMk/>
          <pc:sldMk cId="3182269423" sldId="369"/>
        </pc:sldMkLst>
        <pc:spChg chg="mod">
          <ac:chgData name="Anderson, Dana" userId="ef42d58e-77ab-471b-b737-240a0adfda79" providerId="ADAL" clId="{EEE1DB44-7A34-40E3-850C-961C43DF3018}" dt="2024-12-17T18:11:46.179" v="815"/>
          <ac:spMkLst>
            <pc:docMk/>
            <pc:sldMk cId="3182269423" sldId="369"/>
            <ac:spMk id="2" creationId="{7FE7F0A5-3950-3326-71AC-D1499374E018}"/>
          </ac:spMkLst>
        </pc:spChg>
      </pc:sldChg>
      <pc:sldChg chg="modSp mod">
        <pc:chgData name="Anderson, Dana" userId="ef42d58e-77ab-471b-b737-240a0adfda79" providerId="ADAL" clId="{EEE1DB44-7A34-40E3-850C-961C43DF3018}" dt="2024-12-17T18:11:52.531" v="818"/>
        <pc:sldMkLst>
          <pc:docMk/>
          <pc:sldMk cId="1509977617" sldId="370"/>
        </pc:sldMkLst>
        <pc:spChg chg="mod">
          <ac:chgData name="Anderson, Dana" userId="ef42d58e-77ab-471b-b737-240a0adfda79" providerId="ADAL" clId="{EEE1DB44-7A34-40E3-850C-961C43DF3018}" dt="2024-12-17T18:11:52.531" v="818"/>
          <ac:spMkLst>
            <pc:docMk/>
            <pc:sldMk cId="1509977617" sldId="370"/>
            <ac:spMk id="3" creationId="{B451AE64-C86A-AAC0-8924-C36EE0DE5CE2}"/>
          </ac:spMkLst>
        </pc:spChg>
      </pc:sldChg>
      <pc:sldChg chg="modSp mod">
        <pc:chgData name="Anderson, Dana" userId="ef42d58e-77ab-471b-b737-240a0adfda79" providerId="ADAL" clId="{EEE1DB44-7A34-40E3-850C-961C43DF3018}" dt="2024-12-17T18:11:54.959" v="819"/>
        <pc:sldMkLst>
          <pc:docMk/>
          <pc:sldMk cId="3015472014" sldId="371"/>
        </pc:sldMkLst>
        <pc:spChg chg="mod">
          <ac:chgData name="Anderson, Dana" userId="ef42d58e-77ab-471b-b737-240a0adfda79" providerId="ADAL" clId="{EEE1DB44-7A34-40E3-850C-961C43DF3018}" dt="2024-12-17T18:11:54.959" v="819"/>
          <ac:spMkLst>
            <pc:docMk/>
            <pc:sldMk cId="3015472014" sldId="371"/>
            <ac:spMk id="2" creationId="{363B07E6-B206-1450-74C4-42E06AAABB1F}"/>
          </ac:spMkLst>
        </pc:spChg>
      </pc:sldChg>
      <pc:sldChg chg="modSp mod">
        <pc:chgData name="Anderson, Dana" userId="ef42d58e-77ab-471b-b737-240a0adfda79" providerId="ADAL" clId="{EEE1DB44-7A34-40E3-850C-961C43DF3018}" dt="2024-12-17T18:56:40.117" v="930"/>
        <pc:sldMkLst>
          <pc:docMk/>
          <pc:sldMk cId="956118608" sldId="374"/>
        </pc:sldMkLst>
        <pc:spChg chg="mod">
          <ac:chgData name="Anderson, Dana" userId="ef42d58e-77ab-471b-b737-240a0adfda79" providerId="ADAL" clId="{EEE1DB44-7A34-40E3-850C-961C43DF3018}" dt="2024-12-17T18:56:40.117" v="930"/>
          <ac:spMkLst>
            <pc:docMk/>
            <pc:sldMk cId="956118608" sldId="374"/>
            <ac:spMk id="3" creationId="{0FEF5E0B-3C9E-7E7E-96FD-3E41C4E9F9F6}"/>
          </ac:spMkLst>
        </pc:spChg>
      </pc:sldChg>
      <pc:sldChg chg="modSp mod">
        <pc:chgData name="Anderson, Dana" userId="ef42d58e-77ab-471b-b737-240a0adfda79" providerId="ADAL" clId="{EEE1DB44-7A34-40E3-850C-961C43DF3018}" dt="2024-12-17T18:57:18.786" v="944"/>
        <pc:sldMkLst>
          <pc:docMk/>
          <pc:sldMk cId="3540320618" sldId="375"/>
        </pc:sldMkLst>
        <pc:spChg chg="mod">
          <ac:chgData name="Anderson, Dana" userId="ef42d58e-77ab-471b-b737-240a0adfda79" providerId="ADAL" clId="{EEE1DB44-7A34-40E3-850C-961C43DF3018}" dt="2024-12-17T18:57:01.544" v="937"/>
          <ac:spMkLst>
            <pc:docMk/>
            <pc:sldMk cId="3540320618" sldId="375"/>
            <ac:spMk id="3" creationId="{0FEF5E0B-3C9E-7E7E-96FD-3E41C4E9F9F6}"/>
          </ac:spMkLst>
        </pc:spChg>
        <pc:spChg chg="mod">
          <ac:chgData name="Anderson, Dana" userId="ef42d58e-77ab-471b-b737-240a0adfda79" providerId="ADAL" clId="{EEE1DB44-7A34-40E3-850C-961C43DF3018}" dt="2024-12-17T18:57:18.786" v="944"/>
          <ac:spMkLst>
            <pc:docMk/>
            <pc:sldMk cId="3540320618" sldId="375"/>
            <ac:spMk id="5" creationId="{0875EA17-7805-D791-ABB9-471CDBED9406}"/>
          </ac:spMkLst>
        </pc:spChg>
      </pc:sldChg>
      <pc:sldChg chg="modSp mod">
        <pc:chgData name="Anderson, Dana" userId="ef42d58e-77ab-471b-b737-240a0adfda79" providerId="ADAL" clId="{EEE1DB44-7A34-40E3-850C-961C43DF3018}" dt="2024-12-17T18:11:58.598" v="821"/>
        <pc:sldMkLst>
          <pc:docMk/>
          <pc:sldMk cId="4206499746" sldId="383"/>
        </pc:sldMkLst>
        <pc:spChg chg="mod">
          <ac:chgData name="Anderson, Dana" userId="ef42d58e-77ab-471b-b737-240a0adfda79" providerId="ADAL" clId="{EEE1DB44-7A34-40E3-850C-961C43DF3018}" dt="2024-12-17T18:11:58.598" v="821"/>
          <ac:spMkLst>
            <pc:docMk/>
            <pc:sldMk cId="4206499746" sldId="383"/>
            <ac:spMk id="2" creationId="{CD3F54E4-9956-0B33-D845-8F2AAC5EBC56}"/>
          </ac:spMkLst>
        </pc:spChg>
      </pc:sldChg>
      <pc:sldChg chg="modSp mod">
        <pc:chgData name="Anderson, Dana" userId="ef42d58e-77ab-471b-b737-240a0adfda79" providerId="ADAL" clId="{EEE1DB44-7A34-40E3-850C-961C43DF3018}" dt="2024-12-17T18:11:50.695" v="817"/>
        <pc:sldMkLst>
          <pc:docMk/>
          <pc:sldMk cId="3413562441" sldId="386"/>
        </pc:sldMkLst>
        <pc:spChg chg="mod">
          <ac:chgData name="Anderson, Dana" userId="ef42d58e-77ab-471b-b737-240a0adfda79" providerId="ADAL" clId="{EEE1DB44-7A34-40E3-850C-961C43DF3018}" dt="2024-12-17T18:11:50.695" v="817"/>
          <ac:spMkLst>
            <pc:docMk/>
            <pc:sldMk cId="3413562441" sldId="386"/>
            <ac:spMk id="2" creationId="{CD3F54E4-9956-0B33-D845-8F2AAC5EBC56}"/>
          </ac:spMkLst>
        </pc:spChg>
      </pc:sldChg>
      <pc:sldChg chg="modSp mod">
        <pc:chgData name="Anderson, Dana" userId="ef42d58e-77ab-471b-b737-240a0adfda79" providerId="ADAL" clId="{EEE1DB44-7A34-40E3-850C-961C43DF3018}" dt="2024-12-17T18:12:01.005" v="822"/>
        <pc:sldMkLst>
          <pc:docMk/>
          <pc:sldMk cId="3826456424" sldId="395"/>
        </pc:sldMkLst>
        <pc:spChg chg="mod">
          <ac:chgData name="Anderson, Dana" userId="ef42d58e-77ab-471b-b737-240a0adfda79" providerId="ADAL" clId="{EEE1DB44-7A34-40E3-850C-961C43DF3018}" dt="2024-12-17T18:12:01.005" v="822"/>
          <ac:spMkLst>
            <pc:docMk/>
            <pc:sldMk cId="3826456424" sldId="395"/>
            <ac:spMk id="2" creationId="{CD3F54E4-9956-0B33-D845-8F2AAC5EBC56}"/>
          </ac:spMkLst>
        </pc:spChg>
      </pc:sldChg>
      <pc:sldChg chg="modSp add mod ord">
        <pc:chgData name="Anderson, Dana" userId="ef42d58e-77ab-471b-b737-240a0adfda79" providerId="ADAL" clId="{EEE1DB44-7A34-40E3-850C-961C43DF3018}" dt="2024-12-21T00:19:38.693" v="11411" actId="13926"/>
        <pc:sldMkLst>
          <pc:docMk/>
          <pc:sldMk cId="1677466787" sldId="398"/>
        </pc:sldMkLst>
        <pc:spChg chg="mod">
          <ac:chgData name="Anderson, Dana" userId="ef42d58e-77ab-471b-b737-240a0adfda79" providerId="ADAL" clId="{EEE1DB44-7A34-40E3-850C-961C43DF3018}" dt="2024-12-21T00:19:38.693" v="11411" actId="13926"/>
          <ac:spMkLst>
            <pc:docMk/>
            <pc:sldMk cId="1677466787" sldId="398"/>
            <ac:spMk id="2" creationId="{A28186A1-11A8-21B1-B6A0-AA1A1DAA5A9A}"/>
          </ac:spMkLst>
        </pc:spChg>
        <pc:spChg chg="mod">
          <ac:chgData name="Anderson, Dana" userId="ef42d58e-77ab-471b-b737-240a0adfda79" providerId="ADAL" clId="{EEE1DB44-7A34-40E3-850C-961C43DF3018}" dt="2024-12-21T00:17:09.321" v="11410" actId="12"/>
          <ac:spMkLst>
            <pc:docMk/>
            <pc:sldMk cId="1677466787" sldId="398"/>
            <ac:spMk id="5" creationId="{2726E51D-0E5E-98CC-19AE-F6AC7B00BF2E}"/>
          </ac:spMkLst>
        </pc:spChg>
      </pc:sldChg>
      <pc:sldChg chg="modSp add mod">
        <pc:chgData name="Anderson, Dana" userId="ef42d58e-77ab-471b-b737-240a0adfda79" providerId="ADAL" clId="{EEE1DB44-7A34-40E3-850C-961C43DF3018}" dt="2024-12-21T00:31:41.745" v="12404" actId="403"/>
        <pc:sldMkLst>
          <pc:docMk/>
          <pc:sldMk cId="773009764" sldId="399"/>
        </pc:sldMkLst>
        <pc:spChg chg="mod">
          <ac:chgData name="Anderson, Dana" userId="ef42d58e-77ab-471b-b737-240a0adfda79" providerId="ADAL" clId="{EEE1DB44-7A34-40E3-850C-961C43DF3018}" dt="2024-12-17T20:58:08.194" v="1980" actId="13926"/>
          <ac:spMkLst>
            <pc:docMk/>
            <pc:sldMk cId="773009764" sldId="399"/>
            <ac:spMk id="21" creationId="{9ABBCD73-7D12-DDDB-A5E1-F1627F82C033}"/>
          </ac:spMkLst>
        </pc:spChg>
        <pc:spChg chg="mod">
          <ac:chgData name="Anderson, Dana" userId="ef42d58e-77ab-471b-b737-240a0adfda79" providerId="ADAL" clId="{EEE1DB44-7A34-40E3-850C-961C43DF3018}" dt="2024-12-21T00:31:41.745" v="12404" actId="403"/>
          <ac:spMkLst>
            <pc:docMk/>
            <pc:sldMk cId="773009764" sldId="399"/>
            <ac:spMk id="22" creationId="{9A0D991E-2A45-E424-94D8-74061A3DC79F}"/>
          </ac:spMkLst>
        </pc:spChg>
      </pc:sldChg>
      <pc:sldChg chg="modSp add del mod">
        <pc:chgData name="Anderson, Dana" userId="ef42d58e-77ab-471b-b737-240a0adfda79" providerId="ADAL" clId="{EEE1DB44-7A34-40E3-850C-961C43DF3018}" dt="2024-12-17T17:59:46.391" v="629" actId="2696"/>
        <pc:sldMkLst>
          <pc:docMk/>
          <pc:sldMk cId="4233202910" sldId="399"/>
        </pc:sldMkLst>
        <pc:spChg chg="mod">
          <ac:chgData name="Anderson, Dana" userId="ef42d58e-77ab-471b-b737-240a0adfda79" providerId="ADAL" clId="{EEE1DB44-7A34-40E3-850C-961C43DF3018}" dt="2024-12-17T17:56:16.162" v="531" actId="13926"/>
          <ac:spMkLst>
            <pc:docMk/>
            <pc:sldMk cId="4233202910" sldId="399"/>
            <ac:spMk id="5" creationId="{2726E51D-0E5E-98CC-19AE-F6AC7B00BF2E}"/>
          </ac:spMkLst>
        </pc:spChg>
      </pc:sldChg>
      <pc:sldChg chg="addSp delSp modSp new del mod">
        <pc:chgData name="Anderson, Dana" userId="ef42d58e-77ab-471b-b737-240a0adfda79" providerId="ADAL" clId="{EEE1DB44-7A34-40E3-850C-961C43DF3018}" dt="2024-12-20T23:13:58.138" v="7113" actId="2696"/>
        <pc:sldMkLst>
          <pc:docMk/>
          <pc:sldMk cId="177981836" sldId="400"/>
        </pc:sldMkLst>
        <pc:spChg chg="add del mod">
          <ac:chgData name="Anderson, Dana" userId="ef42d58e-77ab-471b-b737-240a0adfda79" providerId="ADAL" clId="{EEE1DB44-7A34-40E3-850C-961C43DF3018}" dt="2024-12-20T23:12:35.126" v="7104" actId="478"/>
          <ac:spMkLst>
            <pc:docMk/>
            <pc:sldMk cId="177981836" sldId="400"/>
            <ac:spMk id="3" creationId="{CB50E2B1-345B-E33C-3113-8BEB28DAA8A9}"/>
          </ac:spMkLst>
        </pc:spChg>
        <pc:spChg chg="del">
          <ac:chgData name="Anderson, Dana" userId="ef42d58e-77ab-471b-b737-240a0adfda79" providerId="ADAL" clId="{EEE1DB44-7A34-40E3-850C-961C43DF3018}" dt="2024-12-17T18:43:34.822" v="830" actId="478"/>
          <ac:spMkLst>
            <pc:docMk/>
            <pc:sldMk cId="177981836" sldId="400"/>
            <ac:spMk id="3" creationId="{FEBA1136-ACAC-B76C-9A2A-EF434210C5AD}"/>
          </ac:spMkLst>
        </pc:spChg>
        <pc:spChg chg="del">
          <ac:chgData name="Anderson, Dana" userId="ef42d58e-77ab-471b-b737-240a0adfda79" providerId="ADAL" clId="{EEE1DB44-7A34-40E3-850C-961C43DF3018}" dt="2024-12-17T18:43:33.436" v="829" actId="478"/>
          <ac:spMkLst>
            <pc:docMk/>
            <pc:sldMk cId="177981836" sldId="400"/>
            <ac:spMk id="5" creationId="{9A9CA245-0E0F-D7AA-3BF1-BD229FCBBCB0}"/>
          </ac:spMkLst>
        </pc:spChg>
        <pc:spChg chg="add del">
          <ac:chgData name="Anderson, Dana" userId="ef42d58e-77ab-471b-b737-240a0adfda79" providerId="ADAL" clId="{EEE1DB44-7A34-40E3-850C-961C43DF3018}" dt="2024-12-17T18:43:40.754" v="832" actId="22"/>
          <ac:spMkLst>
            <pc:docMk/>
            <pc:sldMk cId="177981836" sldId="400"/>
            <ac:spMk id="7" creationId="{A9001135-3E1D-D3A2-82D8-ED22FFB4D0F9}"/>
          </ac:spMkLst>
        </pc:spChg>
        <pc:spChg chg="add del mod">
          <ac:chgData name="Anderson, Dana" userId="ef42d58e-77ab-471b-b737-240a0adfda79" providerId="ADAL" clId="{EEE1DB44-7A34-40E3-850C-961C43DF3018}" dt="2024-12-17T19:15:42.605" v="1289" actId="478"/>
          <ac:spMkLst>
            <pc:docMk/>
            <pc:sldMk cId="177981836" sldId="400"/>
            <ac:spMk id="10" creationId="{0CEF8DA1-879B-B9D2-640D-2C4A648B8F0E}"/>
          </ac:spMkLst>
        </pc:spChg>
        <pc:spChg chg="add del mod">
          <ac:chgData name="Anderson, Dana" userId="ef42d58e-77ab-471b-b737-240a0adfda79" providerId="ADAL" clId="{EEE1DB44-7A34-40E3-850C-961C43DF3018}" dt="2024-12-17T21:24:44.953" v="2092" actId="478"/>
          <ac:spMkLst>
            <pc:docMk/>
            <pc:sldMk cId="177981836" sldId="400"/>
            <ac:spMk id="12" creationId="{7E86B003-87FC-728F-B87B-22716BE0D580}"/>
          </ac:spMkLst>
        </pc:spChg>
        <pc:spChg chg="add del mod">
          <ac:chgData name="Anderson, Dana" userId="ef42d58e-77ab-471b-b737-240a0adfda79" providerId="ADAL" clId="{EEE1DB44-7A34-40E3-850C-961C43DF3018}" dt="2024-12-20T22:58:52.002" v="6906" actId="478"/>
          <ac:spMkLst>
            <pc:docMk/>
            <pc:sldMk cId="177981836" sldId="400"/>
            <ac:spMk id="14" creationId="{2A58F844-CC47-21E0-E44F-466D2A13FFAC}"/>
          </ac:spMkLst>
        </pc:spChg>
        <pc:spChg chg="add del mod">
          <ac:chgData name="Anderson, Dana" userId="ef42d58e-77ab-471b-b737-240a0adfda79" providerId="ADAL" clId="{EEE1DB44-7A34-40E3-850C-961C43DF3018}" dt="2024-12-20T23:13:15.080" v="7107" actId="478"/>
          <ac:spMkLst>
            <pc:docMk/>
            <pc:sldMk cId="177981836" sldId="400"/>
            <ac:spMk id="15" creationId="{AF8813C7-BA5A-23BC-8918-91F2D9E02F85}"/>
          </ac:spMkLst>
        </pc:spChg>
        <pc:spChg chg="add">
          <ac:chgData name="Anderson, Dana" userId="ef42d58e-77ab-471b-b737-240a0adfda79" providerId="ADAL" clId="{EEE1DB44-7A34-40E3-850C-961C43DF3018}" dt="2024-12-17T18:51:21.605" v="909"/>
          <ac:spMkLst>
            <pc:docMk/>
            <pc:sldMk cId="177981836" sldId="400"/>
            <ac:spMk id="16" creationId="{B2D3334A-B7CB-9752-3F65-D88993D303DF}"/>
          </ac:spMkLst>
        </pc:spChg>
        <pc:spChg chg="add del mod">
          <ac:chgData name="Anderson, Dana" userId="ef42d58e-77ab-471b-b737-240a0adfda79" providerId="ADAL" clId="{EEE1DB44-7A34-40E3-850C-961C43DF3018}" dt="2024-12-20T22:58:56.882" v="6907" actId="1076"/>
          <ac:spMkLst>
            <pc:docMk/>
            <pc:sldMk cId="177981836" sldId="400"/>
            <ac:spMk id="17" creationId="{15044486-C242-B259-25CD-AB092AD1E62A}"/>
          </ac:spMkLst>
        </pc:spChg>
        <pc:spChg chg="add del mod">
          <ac:chgData name="Anderson, Dana" userId="ef42d58e-77ab-471b-b737-240a0adfda79" providerId="ADAL" clId="{EEE1DB44-7A34-40E3-850C-961C43DF3018}" dt="2024-12-17T21:24:29.787" v="2091" actId="478"/>
          <ac:spMkLst>
            <pc:docMk/>
            <pc:sldMk cId="177981836" sldId="400"/>
            <ac:spMk id="18" creationId="{055DB6A8-B1DC-4927-8450-13824A010DE7}"/>
          </ac:spMkLst>
        </pc:spChg>
        <pc:graphicFrameChg chg="add del mod modGraphic">
          <ac:chgData name="Anderson, Dana" userId="ef42d58e-77ab-471b-b737-240a0adfda79" providerId="ADAL" clId="{EEE1DB44-7A34-40E3-850C-961C43DF3018}" dt="2024-12-17T19:06:30.803" v="1071" actId="478"/>
          <ac:graphicFrameMkLst>
            <pc:docMk/>
            <pc:sldMk cId="177981836" sldId="400"/>
            <ac:graphicFrameMk id="8" creationId="{DDB8E0CD-EFEF-B6C9-7B24-3772AE4D73E0}"/>
          </ac:graphicFrameMkLst>
        </pc:graphicFrameChg>
      </pc:sldChg>
      <pc:sldChg chg="addSp delSp modSp new del mod">
        <pc:chgData name="Anderson, Dana" userId="ef42d58e-77ab-471b-b737-240a0adfda79" providerId="ADAL" clId="{EEE1DB44-7A34-40E3-850C-961C43DF3018}" dt="2024-12-20T23:32:05.624" v="7931" actId="2696"/>
        <pc:sldMkLst>
          <pc:docMk/>
          <pc:sldMk cId="1241350576" sldId="401"/>
        </pc:sldMkLst>
        <pc:spChg chg="add mod">
          <ac:chgData name="Anderson, Dana" userId="ef42d58e-77ab-471b-b737-240a0adfda79" providerId="ADAL" clId="{EEE1DB44-7A34-40E3-850C-961C43DF3018}" dt="2024-12-20T23:30:47.743" v="7924" actId="6549"/>
          <ac:spMkLst>
            <pc:docMk/>
            <pc:sldMk cId="1241350576" sldId="401"/>
            <ac:spMk id="6" creationId="{6BE6A2F4-E430-5249-CCFF-CE56DB35FAE4}"/>
          </ac:spMkLst>
        </pc:spChg>
        <pc:spChg chg="add del">
          <ac:chgData name="Anderson, Dana" userId="ef42d58e-77ab-471b-b737-240a0adfda79" providerId="ADAL" clId="{EEE1DB44-7A34-40E3-850C-961C43DF3018}" dt="2024-12-17T18:54:16.847" v="913" actId="22"/>
          <ac:spMkLst>
            <pc:docMk/>
            <pc:sldMk cId="1241350576" sldId="401"/>
            <ac:spMk id="8" creationId="{3665E779-6EEC-4694-F305-4B13B8ED723D}"/>
          </ac:spMkLst>
        </pc:spChg>
        <pc:spChg chg="add del">
          <ac:chgData name="Anderson, Dana" userId="ef42d58e-77ab-471b-b737-240a0adfda79" providerId="ADAL" clId="{EEE1DB44-7A34-40E3-850C-961C43DF3018}" dt="2024-12-20T23:30:20.366" v="7687" actId="478"/>
          <ac:spMkLst>
            <pc:docMk/>
            <pc:sldMk cId="1241350576" sldId="401"/>
            <ac:spMk id="10" creationId="{0352F5F6-5993-2AB8-DE66-F9D6596C4B34}"/>
          </ac:spMkLst>
        </pc:spChg>
        <pc:picChg chg="add del mod">
          <ac:chgData name="Anderson, Dana" userId="ef42d58e-77ab-471b-b737-240a0adfda79" providerId="ADAL" clId="{EEE1DB44-7A34-40E3-850C-961C43DF3018}" dt="2024-12-20T23:30:17.419" v="7686" actId="478"/>
          <ac:picMkLst>
            <pc:docMk/>
            <pc:sldMk cId="1241350576" sldId="401"/>
            <ac:picMk id="2050" creationId="{6219D030-658E-F182-D152-9ADFDE631425}"/>
          </ac:picMkLst>
        </pc:picChg>
      </pc:sldChg>
      <pc:sldChg chg="addSp delSp modSp new mod ord">
        <pc:chgData name="Anderson, Dana" userId="ef42d58e-77ab-471b-b737-240a0adfda79" providerId="ADAL" clId="{EEE1DB44-7A34-40E3-850C-961C43DF3018}" dt="2024-12-20T21:50:16.174" v="6007" actId="1076"/>
        <pc:sldMkLst>
          <pc:docMk/>
          <pc:sldMk cId="4176291382" sldId="402"/>
        </pc:sldMkLst>
        <pc:spChg chg="mod">
          <ac:chgData name="Anderson, Dana" userId="ef42d58e-77ab-471b-b737-240a0adfda79" providerId="ADAL" clId="{EEE1DB44-7A34-40E3-850C-961C43DF3018}" dt="2024-12-20T21:08:41.787" v="5376" actId="20577"/>
          <ac:spMkLst>
            <pc:docMk/>
            <pc:sldMk cId="4176291382" sldId="402"/>
            <ac:spMk id="2" creationId="{60CE7733-A422-C4C4-E18B-FFBD66B7FC5A}"/>
          </ac:spMkLst>
        </pc:spChg>
        <pc:spChg chg="mod">
          <ac:chgData name="Anderson, Dana" userId="ef42d58e-77ab-471b-b737-240a0adfda79" providerId="ADAL" clId="{EEE1DB44-7A34-40E3-850C-961C43DF3018}" dt="2024-12-17T21:06:59.693" v="2082" actId="27636"/>
          <ac:spMkLst>
            <pc:docMk/>
            <pc:sldMk cId="4176291382" sldId="402"/>
            <ac:spMk id="3" creationId="{197D48FC-BD11-07EC-A916-F1AA22B08155}"/>
          </ac:spMkLst>
        </pc:spChg>
        <pc:spChg chg="del">
          <ac:chgData name="Anderson, Dana" userId="ef42d58e-77ab-471b-b737-240a0adfda79" providerId="ADAL" clId="{EEE1DB44-7A34-40E3-850C-961C43DF3018}" dt="2024-12-17T19:04:55.776" v="1068" actId="478"/>
          <ac:spMkLst>
            <pc:docMk/>
            <pc:sldMk cId="4176291382" sldId="402"/>
            <ac:spMk id="5" creationId="{6A282C2C-ABC9-F8F0-0D20-3D854F2D88A0}"/>
          </ac:spMkLst>
        </pc:spChg>
        <pc:spChg chg="add del mod">
          <ac:chgData name="Anderson, Dana" userId="ef42d58e-77ab-471b-b737-240a0adfda79" providerId="ADAL" clId="{EEE1DB44-7A34-40E3-850C-961C43DF3018}" dt="2024-12-20T19:21:49.587" v="5252" actId="478"/>
          <ac:spMkLst>
            <pc:docMk/>
            <pc:sldMk cId="4176291382" sldId="402"/>
            <ac:spMk id="7" creationId="{A88C7D7D-608D-8E5F-6F1D-CC0C51E7DF1E}"/>
          </ac:spMkLst>
        </pc:spChg>
        <pc:spChg chg="add del mod">
          <ac:chgData name="Anderson, Dana" userId="ef42d58e-77ab-471b-b737-240a0adfda79" providerId="ADAL" clId="{EEE1DB44-7A34-40E3-850C-961C43DF3018}" dt="2024-12-17T21:10:32.039" v="2086" actId="478"/>
          <ac:spMkLst>
            <pc:docMk/>
            <pc:sldMk cId="4176291382" sldId="402"/>
            <ac:spMk id="7" creationId="{B3DA05CE-15C6-BF3B-1513-4A17175F31FB}"/>
          </ac:spMkLst>
        </pc:spChg>
        <pc:spChg chg="add mod">
          <ac:chgData name="Anderson, Dana" userId="ef42d58e-77ab-471b-b737-240a0adfda79" providerId="ADAL" clId="{EEE1DB44-7A34-40E3-850C-961C43DF3018}" dt="2024-12-20T21:50:16.174" v="6007" actId="1076"/>
          <ac:spMkLst>
            <pc:docMk/>
            <pc:sldMk cId="4176291382" sldId="402"/>
            <ac:spMk id="8" creationId="{8981696B-11C8-FA27-9EC4-588CC60876BD}"/>
          </ac:spMkLst>
        </pc:spChg>
        <pc:spChg chg="add del mod">
          <ac:chgData name="Anderson, Dana" userId="ef42d58e-77ab-471b-b737-240a0adfda79" providerId="ADAL" clId="{EEE1DB44-7A34-40E3-850C-961C43DF3018}" dt="2024-12-17T19:44:53.848" v="1488" actId="478"/>
          <ac:spMkLst>
            <pc:docMk/>
            <pc:sldMk cId="4176291382" sldId="402"/>
            <ac:spMk id="8" creationId="{B8D56443-771A-693E-659A-3CB52C50AA4B}"/>
          </ac:spMkLst>
        </pc:spChg>
        <pc:spChg chg="add del mod">
          <ac:chgData name="Anderson, Dana" userId="ef42d58e-77ab-471b-b737-240a0adfda79" providerId="ADAL" clId="{EEE1DB44-7A34-40E3-850C-961C43DF3018}" dt="2024-12-20T19:18:19.085" v="5191" actId="313"/>
          <ac:spMkLst>
            <pc:docMk/>
            <pc:sldMk cId="4176291382" sldId="402"/>
            <ac:spMk id="9" creationId="{E429B02C-F2D7-392D-EC49-BAA1169C5F0D}"/>
          </ac:spMkLst>
        </pc:spChg>
        <pc:graphicFrameChg chg="add mod modGraphic">
          <ac:chgData name="Anderson, Dana" userId="ef42d58e-77ab-471b-b737-240a0adfda79" providerId="ADAL" clId="{EEE1DB44-7A34-40E3-850C-961C43DF3018}" dt="2024-12-20T21:41:33.357" v="6006" actId="14734"/>
          <ac:graphicFrameMkLst>
            <pc:docMk/>
            <pc:sldMk cId="4176291382" sldId="402"/>
            <ac:graphicFrameMk id="6" creationId="{156ADFD8-FB47-2B47-B9F2-3B62F0E2C856}"/>
          </ac:graphicFrameMkLst>
        </pc:graphicFrameChg>
      </pc:sldChg>
      <pc:sldChg chg="new del">
        <pc:chgData name="Anderson, Dana" userId="ef42d58e-77ab-471b-b737-240a0adfda79" providerId="ADAL" clId="{EEE1DB44-7A34-40E3-850C-961C43DF3018}" dt="2024-12-17T23:20:36.026" v="2134" actId="680"/>
        <pc:sldMkLst>
          <pc:docMk/>
          <pc:sldMk cId="349643446" sldId="403"/>
        </pc:sldMkLst>
      </pc:sldChg>
      <pc:sldChg chg="addSp delSp modSp add del mod ord">
        <pc:chgData name="Anderson, Dana" userId="ef42d58e-77ab-471b-b737-240a0adfda79" providerId="ADAL" clId="{EEE1DB44-7A34-40E3-850C-961C43DF3018}" dt="2024-12-20T22:56:07.630" v="6879" actId="2696"/>
        <pc:sldMkLst>
          <pc:docMk/>
          <pc:sldMk cId="3195715221" sldId="403"/>
        </pc:sldMkLst>
        <pc:spChg chg="del">
          <ac:chgData name="Anderson, Dana" userId="ef42d58e-77ab-471b-b737-240a0adfda79" providerId="ADAL" clId="{EEE1DB44-7A34-40E3-850C-961C43DF3018}" dt="2024-12-17T23:21:04.453" v="2139" actId="478"/>
          <ac:spMkLst>
            <pc:docMk/>
            <pc:sldMk cId="3195715221" sldId="403"/>
            <ac:spMk id="2" creationId="{CD3F54E4-9956-0B33-D845-8F2AAC5EBC56}"/>
          </ac:spMkLst>
        </pc:spChg>
        <pc:spChg chg="add del mod">
          <ac:chgData name="Anderson, Dana" userId="ef42d58e-77ab-471b-b737-240a0adfda79" providerId="ADAL" clId="{EEE1DB44-7A34-40E3-850C-961C43DF3018}" dt="2024-12-17T23:21:06.961" v="2140" actId="478"/>
          <ac:spMkLst>
            <pc:docMk/>
            <pc:sldMk cId="3195715221" sldId="403"/>
            <ac:spMk id="6" creationId="{50E2A883-4A15-968D-6209-768BDE735316}"/>
          </ac:spMkLst>
        </pc:spChg>
        <pc:spChg chg="add del mod">
          <ac:chgData name="Anderson, Dana" userId="ef42d58e-77ab-471b-b737-240a0adfda79" providerId="ADAL" clId="{EEE1DB44-7A34-40E3-850C-961C43DF3018}" dt="2024-12-17T23:21:34.016" v="2142" actId="478"/>
          <ac:spMkLst>
            <pc:docMk/>
            <pc:sldMk cId="3195715221" sldId="403"/>
            <ac:spMk id="7" creationId="{CDBCC60C-80CB-E14E-CB07-1B52FDCFA406}"/>
          </ac:spMkLst>
        </pc:spChg>
        <pc:spChg chg="add mod">
          <ac:chgData name="Anderson, Dana" userId="ef42d58e-77ab-471b-b737-240a0adfda79" providerId="ADAL" clId="{EEE1DB44-7A34-40E3-850C-961C43DF3018}" dt="2024-12-20T22:33:01.589" v="6816" actId="14100"/>
          <ac:spMkLst>
            <pc:docMk/>
            <pc:sldMk cId="3195715221" sldId="403"/>
            <ac:spMk id="8" creationId="{EE3ADCB6-A2E4-C703-3558-E77CB7AE0D35}"/>
          </ac:spMkLst>
        </pc:spChg>
        <pc:spChg chg="del">
          <ac:chgData name="Anderson, Dana" userId="ef42d58e-77ab-471b-b737-240a0adfda79" providerId="ADAL" clId="{EEE1DB44-7A34-40E3-850C-961C43DF3018}" dt="2024-12-17T23:21:02.545" v="2138" actId="478"/>
          <ac:spMkLst>
            <pc:docMk/>
            <pc:sldMk cId="3195715221" sldId="403"/>
            <ac:spMk id="11" creationId="{D9C03C18-CFBA-835B-84CC-EB352E43E28B}"/>
          </ac:spMkLst>
        </pc:spChg>
        <pc:spChg chg="add mod">
          <ac:chgData name="Anderson, Dana" userId="ef42d58e-77ab-471b-b737-240a0adfda79" providerId="ADAL" clId="{EEE1DB44-7A34-40E3-850C-961C43DF3018}" dt="2024-12-20T21:07:12.526" v="5344" actId="20577"/>
          <ac:spMkLst>
            <pc:docMk/>
            <pc:sldMk cId="3195715221" sldId="403"/>
            <ac:spMk id="13" creationId="{A4D3A962-FFC8-6FF5-7139-4581979BFDEE}"/>
          </ac:spMkLst>
        </pc:spChg>
        <pc:graphicFrameChg chg="del">
          <ac:chgData name="Anderson, Dana" userId="ef42d58e-77ab-471b-b737-240a0adfda79" providerId="ADAL" clId="{EEE1DB44-7A34-40E3-850C-961C43DF3018}" dt="2024-12-17T23:21:01.291" v="2137" actId="478"/>
          <ac:graphicFrameMkLst>
            <pc:docMk/>
            <pc:sldMk cId="3195715221" sldId="403"/>
            <ac:graphicFrameMk id="3" creationId="{70329014-F9AD-AE4B-E2CC-79F864F327E4}"/>
          </ac:graphicFrameMkLst>
        </pc:graphicFrameChg>
        <pc:graphicFrameChg chg="add mod">
          <ac:chgData name="Anderson, Dana" userId="ef42d58e-77ab-471b-b737-240a0adfda79" providerId="ADAL" clId="{EEE1DB44-7A34-40E3-850C-961C43DF3018}" dt="2024-12-17T23:21:08.287" v="2141"/>
          <ac:graphicFrameMkLst>
            <pc:docMk/>
            <pc:sldMk cId="3195715221" sldId="403"/>
            <ac:graphicFrameMk id="9" creationId="{38DFBB0D-6CFE-F451-DC3D-A7C52E440661}"/>
          </ac:graphicFrameMkLst>
        </pc:graphicFrameChg>
        <pc:picChg chg="del">
          <ac:chgData name="Anderson, Dana" userId="ef42d58e-77ab-471b-b737-240a0adfda79" providerId="ADAL" clId="{EEE1DB44-7A34-40E3-850C-961C43DF3018}" dt="2024-12-17T23:20:59.253" v="2136" actId="478"/>
          <ac:picMkLst>
            <pc:docMk/>
            <pc:sldMk cId="3195715221" sldId="403"/>
            <ac:picMk id="10" creationId="{92AFFA7A-F14A-79DF-1A17-8DF360D2F5F2}"/>
          </ac:picMkLst>
        </pc:picChg>
      </pc:sldChg>
      <pc:sldChg chg="addSp delSp modSp add mod ord">
        <pc:chgData name="Anderson, Dana" userId="ef42d58e-77ab-471b-b737-240a0adfda79" providerId="ADAL" clId="{EEE1DB44-7A34-40E3-850C-961C43DF3018}" dt="2024-12-21T01:03:08.889" v="14191"/>
        <pc:sldMkLst>
          <pc:docMk/>
          <pc:sldMk cId="2326491880" sldId="404"/>
        </pc:sldMkLst>
        <pc:spChg chg="del mod">
          <ac:chgData name="Anderson, Dana" userId="ef42d58e-77ab-471b-b737-240a0adfda79" providerId="ADAL" clId="{EEE1DB44-7A34-40E3-850C-961C43DF3018}" dt="2024-12-20T22:56:38.823" v="6882" actId="478"/>
          <ac:spMkLst>
            <pc:docMk/>
            <pc:sldMk cId="2326491880" sldId="404"/>
            <ac:spMk id="2" creationId="{A28186A1-11A8-21B1-B6A0-AA1A1DAA5A9A}"/>
          </ac:spMkLst>
        </pc:spChg>
        <pc:spChg chg="del">
          <ac:chgData name="Anderson, Dana" userId="ef42d58e-77ab-471b-b737-240a0adfda79" providerId="ADAL" clId="{EEE1DB44-7A34-40E3-850C-961C43DF3018}" dt="2024-12-18T21:41:39.393" v="2148" actId="478"/>
          <ac:spMkLst>
            <pc:docMk/>
            <pc:sldMk cId="2326491880" sldId="404"/>
            <ac:spMk id="5" creationId="{2726E51D-0E5E-98CC-19AE-F6AC7B00BF2E}"/>
          </ac:spMkLst>
        </pc:spChg>
        <pc:spChg chg="add del mod">
          <ac:chgData name="Anderson, Dana" userId="ef42d58e-77ab-471b-b737-240a0adfda79" providerId="ADAL" clId="{EEE1DB44-7A34-40E3-850C-961C43DF3018}" dt="2024-12-20T22:56:40.764" v="6883" actId="478"/>
          <ac:spMkLst>
            <pc:docMk/>
            <pc:sldMk cId="2326491880" sldId="404"/>
            <ac:spMk id="5" creationId="{3BB56BB5-52C8-B2F6-BB3A-0D92562BF335}"/>
          </ac:spMkLst>
        </pc:spChg>
        <pc:spChg chg="add mod">
          <ac:chgData name="Anderson, Dana" userId="ef42d58e-77ab-471b-b737-240a0adfda79" providerId="ADAL" clId="{EEE1DB44-7A34-40E3-850C-961C43DF3018}" dt="2024-12-21T01:03:08.889" v="14191"/>
          <ac:spMkLst>
            <pc:docMk/>
            <pc:sldMk cId="2326491880" sldId="404"/>
            <ac:spMk id="6" creationId="{1ED7D489-6DEC-4A4A-EA55-4F9F29B91733}"/>
          </ac:spMkLst>
        </pc:spChg>
        <pc:spChg chg="add del mod">
          <ac:chgData name="Anderson, Dana" userId="ef42d58e-77ab-471b-b737-240a0adfda79" providerId="ADAL" clId="{EEE1DB44-7A34-40E3-850C-961C43DF3018}" dt="2024-12-18T21:41:41.219" v="2149" actId="478"/>
          <ac:spMkLst>
            <pc:docMk/>
            <pc:sldMk cId="2326491880" sldId="404"/>
            <ac:spMk id="6" creationId="{C2262FFF-4297-FDA9-0281-B249FCA834F5}"/>
          </ac:spMkLst>
        </pc:spChg>
        <pc:spChg chg="add mod">
          <ac:chgData name="Anderson, Dana" userId="ef42d58e-77ab-471b-b737-240a0adfda79" providerId="ADAL" clId="{EEE1DB44-7A34-40E3-850C-961C43DF3018}" dt="2024-12-21T00:04:37.457" v="9818" actId="20577"/>
          <ac:spMkLst>
            <pc:docMk/>
            <pc:sldMk cId="2326491880" sldId="404"/>
            <ac:spMk id="7" creationId="{53E340A8-4239-4C95-CBE5-6CA44275FF79}"/>
          </ac:spMkLst>
        </pc:spChg>
      </pc:sldChg>
      <pc:sldChg chg="new del">
        <pc:chgData name="Anderson, Dana" userId="ef42d58e-77ab-471b-b737-240a0adfda79" providerId="ADAL" clId="{EEE1DB44-7A34-40E3-850C-961C43DF3018}" dt="2024-12-17T23:20:35.347" v="2133" actId="680"/>
        <pc:sldMkLst>
          <pc:docMk/>
          <pc:sldMk cId="2568555856" sldId="404"/>
        </pc:sldMkLst>
      </pc:sldChg>
      <pc:sldChg chg="modSp add mod">
        <pc:chgData name="Anderson, Dana" userId="ef42d58e-77ab-471b-b737-240a0adfda79" providerId="ADAL" clId="{EEE1DB44-7A34-40E3-850C-961C43DF3018}" dt="2024-12-20T21:03:31.333" v="5296" actId="20577"/>
        <pc:sldMkLst>
          <pc:docMk/>
          <pc:sldMk cId="1794943948" sldId="405"/>
        </pc:sldMkLst>
        <pc:spChg chg="mod">
          <ac:chgData name="Anderson, Dana" userId="ef42d58e-77ab-471b-b737-240a0adfda79" providerId="ADAL" clId="{EEE1DB44-7A34-40E3-850C-961C43DF3018}" dt="2024-12-20T21:03:31.333" v="5296" actId="20577"/>
          <ac:spMkLst>
            <pc:docMk/>
            <pc:sldMk cId="1794943948" sldId="405"/>
            <ac:spMk id="2" creationId="{66FBF9F0-B02C-F479-3755-F41439C1E147}"/>
          </ac:spMkLst>
        </pc:spChg>
      </pc:sldChg>
      <pc:sldChg chg="new del">
        <pc:chgData name="Anderson, Dana" userId="ef42d58e-77ab-471b-b737-240a0adfda79" providerId="ADAL" clId="{EEE1DB44-7A34-40E3-850C-961C43DF3018}" dt="2024-12-17T23:20:35.037" v="2132" actId="680"/>
        <pc:sldMkLst>
          <pc:docMk/>
          <pc:sldMk cId="2739137095" sldId="405"/>
        </pc:sldMkLst>
      </pc:sldChg>
      <pc:sldChg chg="addSp delSp modSp add mod">
        <pc:chgData name="Anderson, Dana" userId="ef42d58e-77ab-471b-b737-240a0adfda79" providerId="ADAL" clId="{EEE1DB44-7A34-40E3-850C-961C43DF3018}" dt="2024-12-20T22:13:23.521" v="6353" actId="27636"/>
        <pc:sldMkLst>
          <pc:docMk/>
          <pc:sldMk cId="2805220632" sldId="406"/>
        </pc:sldMkLst>
        <pc:spChg chg="mod">
          <ac:chgData name="Anderson, Dana" userId="ef42d58e-77ab-471b-b737-240a0adfda79" providerId="ADAL" clId="{EEE1DB44-7A34-40E3-850C-961C43DF3018}" dt="2024-12-20T21:30:24.267" v="5931" actId="20577"/>
          <ac:spMkLst>
            <pc:docMk/>
            <pc:sldMk cId="2805220632" sldId="406"/>
            <ac:spMk id="2" creationId="{7ADA5C87-B0FF-2666-C315-CD7A00C116D5}"/>
          </ac:spMkLst>
        </pc:spChg>
        <pc:spChg chg="del">
          <ac:chgData name="Anderson, Dana" userId="ef42d58e-77ab-471b-b737-240a0adfda79" providerId="ADAL" clId="{EEE1DB44-7A34-40E3-850C-961C43DF3018}" dt="2024-12-18T23:26:07.062" v="2246" actId="478"/>
          <ac:spMkLst>
            <pc:docMk/>
            <pc:sldMk cId="2805220632" sldId="406"/>
            <ac:spMk id="3" creationId="{4ED197D2-4D5E-DD2E-A5AA-3F9AF1FA76B0}"/>
          </ac:spMkLst>
        </pc:spChg>
        <pc:spChg chg="add mod">
          <ac:chgData name="Anderson, Dana" userId="ef42d58e-77ab-471b-b737-240a0adfda79" providerId="ADAL" clId="{EEE1DB44-7A34-40E3-850C-961C43DF3018}" dt="2024-12-20T22:13:12.486" v="6350" actId="1076"/>
          <ac:spMkLst>
            <pc:docMk/>
            <pc:sldMk cId="2805220632" sldId="406"/>
            <ac:spMk id="3" creationId="{C39EB7EB-B256-5D90-D89F-A23D792CA8BC}"/>
          </ac:spMkLst>
        </pc:spChg>
        <pc:spChg chg="del">
          <ac:chgData name="Anderson, Dana" userId="ef42d58e-77ab-471b-b737-240a0adfda79" providerId="ADAL" clId="{EEE1DB44-7A34-40E3-850C-961C43DF3018}" dt="2024-12-18T23:26:03.738" v="2245" actId="478"/>
          <ac:spMkLst>
            <pc:docMk/>
            <pc:sldMk cId="2805220632" sldId="406"/>
            <ac:spMk id="5" creationId="{08CCF13A-E088-778E-FD2F-4E2DF08262E3}"/>
          </ac:spMkLst>
        </pc:spChg>
        <pc:spChg chg="del">
          <ac:chgData name="Anderson, Dana" userId="ef42d58e-77ab-471b-b737-240a0adfda79" providerId="ADAL" clId="{EEE1DB44-7A34-40E3-850C-961C43DF3018}" dt="2024-12-18T23:26:01.862" v="2244" actId="478"/>
          <ac:spMkLst>
            <pc:docMk/>
            <pc:sldMk cId="2805220632" sldId="406"/>
            <ac:spMk id="6" creationId="{6BE6A2F4-E430-5249-CCFF-CE56DB35FAE4}"/>
          </ac:spMkLst>
        </pc:spChg>
        <pc:spChg chg="add mod">
          <ac:chgData name="Anderson, Dana" userId="ef42d58e-77ab-471b-b737-240a0adfda79" providerId="ADAL" clId="{EEE1DB44-7A34-40E3-850C-961C43DF3018}" dt="2024-12-20T22:13:23.521" v="6353" actId="27636"/>
          <ac:spMkLst>
            <pc:docMk/>
            <pc:sldMk cId="2805220632" sldId="406"/>
            <ac:spMk id="8" creationId="{080433E9-CDF3-75FB-58CD-64FA98CC3203}"/>
          </ac:spMkLst>
        </pc:spChg>
        <pc:spChg chg="del">
          <ac:chgData name="Anderson, Dana" userId="ef42d58e-77ab-471b-b737-240a0adfda79" providerId="ADAL" clId="{EEE1DB44-7A34-40E3-850C-961C43DF3018}" dt="2024-12-18T23:26:09.216" v="2247" actId="478"/>
          <ac:spMkLst>
            <pc:docMk/>
            <pc:sldMk cId="2805220632" sldId="406"/>
            <ac:spMk id="10" creationId="{0352F5F6-5993-2AB8-DE66-F9D6596C4B34}"/>
          </ac:spMkLst>
        </pc:spChg>
        <pc:graphicFrameChg chg="add del mod">
          <ac:chgData name="Anderson, Dana" userId="ef42d58e-77ab-471b-b737-240a0adfda79" providerId="ADAL" clId="{EEE1DB44-7A34-40E3-850C-961C43DF3018}" dt="2024-12-19T22:15:56.652" v="4674" actId="478"/>
          <ac:graphicFrameMkLst>
            <pc:docMk/>
            <pc:sldMk cId="2805220632" sldId="406"/>
            <ac:graphicFrameMk id="3" creationId="{C0176056-39FA-2922-36FB-BF59CDADE6C1}"/>
          </ac:graphicFrameMkLst>
        </pc:graphicFrameChg>
        <pc:graphicFrameChg chg="add del mod">
          <ac:chgData name="Anderson, Dana" userId="ef42d58e-77ab-471b-b737-240a0adfda79" providerId="ADAL" clId="{EEE1DB44-7A34-40E3-850C-961C43DF3018}" dt="2024-12-19T22:17:46.299" v="4681" actId="478"/>
          <ac:graphicFrameMkLst>
            <pc:docMk/>
            <pc:sldMk cId="2805220632" sldId="406"/>
            <ac:graphicFrameMk id="5" creationId="{C0176056-39FA-2922-36FB-BF59CDADE6C1}"/>
          </ac:graphicFrameMkLst>
        </pc:graphicFrameChg>
        <pc:graphicFrameChg chg="add mod">
          <ac:chgData name="Anderson, Dana" userId="ef42d58e-77ab-471b-b737-240a0adfda79" providerId="ADAL" clId="{EEE1DB44-7A34-40E3-850C-961C43DF3018}" dt="2024-12-20T22:13:19.020" v="6351" actId="14100"/>
          <ac:graphicFrameMkLst>
            <pc:docMk/>
            <pc:sldMk cId="2805220632" sldId="406"/>
            <ac:graphicFrameMk id="6" creationId="{C0176056-39FA-2922-36FB-BF59CDADE6C1}"/>
          </ac:graphicFrameMkLst>
        </pc:graphicFrameChg>
        <pc:graphicFrameChg chg="add del mod">
          <ac:chgData name="Anderson, Dana" userId="ef42d58e-77ab-471b-b737-240a0adfda79" providerId="ADAL" clId="{EEE1DB44-7A34-40E3-850C-961C43DF3018}" dt="2024-12-19T22:11:12.358" v="4028" actId="478"/>
          <ac:graphicFrameMkLst>
            <pc:docMk/>
            <pc:sldMk cId="2805220632" sldId="406"/>
            <ac:graphicFrameMk id="7" creationId="{A485DA35-6162-DC08-8129-FE93B5D27990}"/>
          </ac:graphicFrameMkLst>
        </pc:graphicFrameChg>
        <pc:picChg chg="del">
          <ac:chgData name="Anderson, Dana" userId="ef42d58e-77ab-471b-b737-240a0adfda79" providerId="ADAL" clId="{EEE1DB44-7A34-40E3-850C-961C43DF3018}" dt="2024-12-18T23:25:58.690" v="2243" actId="478"/>
          <ac:picMkLst>
            <pc:docMk/>
            <pc:sldMk cId="2805220632" sldId="406"/>
            <ac:picMk id="2050" creationId="{6219D030-658E-F182-D152-9ADFDE631425}"/>
          </ac:picMkLst>
        </pc:picChg>
      </pc:sldChg>
      <pc:sldChg chg="modSp add del mod">
        <pc:chgData name="Anderson, Dana" userId="ef42d58e-77ab-471b-b737-240a0adfda79" providerId="ADAL" clId="{EEE1DB44-7A34-40E3-850C-961C43DF3018}" dt="2024-12-19T22:18:11.808" v="4687" actId="2696"/>
        <pc:sldMkLst>
          <pc:docMk/>
          <pc:sldMk cId="15234271" sldId="407"/>
        </pc:sldMkLst>
        <pc:spChg chg="mod">
          <ac:chgData name="Anderson, Dana" userId="ef42d58e-77ab-471b-b737-240a0adfda79" providerId="ADAL" clId="{EEE1DB44-7A34-40E3-850C-961C43DF3018}" dt="2024-12-18T23:32:45.238" v="2521" actId="13926"/>
          <ac:spMkLst>
            <pc:docMk/>
            <pc:sldMk cId="15234271" sldId="407"/>
            <ac:spMk id="2" creationId="{7ADA5C87-B0FF-2666-C315-CD7A00C116D5}"/>
          </ac:spMkLst>
        </pc:spChg>
      </pc:sldChg>
      <pc:sldChg chg="modSp add del mod">
        <pc:chgData name="Anderson, Dana" userId="ef42d58e-77ab-471b-b737-240a0adfda79" providerId="ADAL" clId="{EEE1DB44-7A34-40E3-850C-961C43DF3018}" dt="2024-12-19T21:14:53.167" v="3841" actId="2696"/>
        <pc:sldMkLst>
          <pc:docMk/>
          <pc:sldMk cId="511362535" sldId="408"/>
        </pc:sldMkLst>
        <pc:spChg chg="mod">
          <ac:chgData name="Anderson, Dana" userId="ef42d58e-77ab-471b-b737-240a0adfda79" providerId="ADAL" clId="{EEE1DB44-7A34-40E3-850C-961C43DF3018}" dt="2024-12-18T23:32:48.190" v="2522" actId="13926"/>
          <ac:spMkLst>
            <pc:docMk/>
            <pc:sldMk cId="511362535" sldId="408"/>
            <ac:spMk id="2" creationId="{7ADA5C87-B0FF-2666-C315-CD7A00C116D5}"/>
          </ac:spMkLst>
        </pc:spChg>
      </pc:sldChg>
      <pc:sldChg chg="addSp delSp modSp add mod">
        <pc:chgData name="Anderson, Dana" userId="ef42d58e-77ab-471b-b737-240a0adfda79" providerId="ADAL" clId="{EEE1DB44-7A34-40E3-850C-961C43DF3018}" dt="2024-12-20T22:14:29.877" v="6367" actId="27636"/>
        <pc:sldMkLst>
          <pc:docMk/>
          <pc:sldMk cId="3339915182" sldId="408"/>
        </pc:sldMkLst>
        <pc:spChg chg="mod">
          <ac:chgData name="Anderson, Dana" userId="ef42d58e-77ab-471b-b737-240a0adfda79" providerId="ADAL" clId="{EEE1DB44-7A34-40E3-850C-961C43DF3018}" dt="2024-12-20T21:30:35.551" v="5933" actId="14100"/>
          <ac:spMkLst>
            <pc:docMk/>
            <pc:sldMk cId="3339915182" sldId="408"/>
            <ac:spMk id="2" creationId="{7ADA5C87-B0FF-2666-C315-CD7A00C116D5}"/>
          </ac:spMkLst>
        </pc:spChg>
        <pc:spChg chg="add mod">
          <ac:chgData name="Anderson, Dana" userId="ef42d58e-77ab-471b-b737-240a0adfda79" providerId="ADAL" clId="{EEE1DB44-7A34-40E3-850C-961C43DF3018}" dt="2024-12-20T22:13:32.143" v="6354"/>
          <ac:spMkLst>
            <pc:docMk/>
            <pc:sldMk cId="3339915182" sldId="408"/>
            <ac:spMk id="3" creationId="{27884B27-4795-024E-9683-D2C1D01DC227}"/>
          </ac:spMkLst>
        </pc:spChg>
        <pc:spChg chg="add mod">
          <ac:chgData name="Anderson, Dana" userId="ef42d58e-77ab-471b-b737-240a0adfda79" providerId="ADAL" clId="{EEE1DB44-7A34-40E3-850C-961C43DF3018}" dt="2024-12-20T22:13:39.783" v="6355"/>
          <ac:spMkLst>
            <pc:docMk/>
            <pc:sldMk cId="3339915182" sldId="408"/>
            <ac:spMk id="6" creationId="{E5519A2C-4FF9-67CA-EE61-D0F848E0C2D5}"/>
          </ac:spMkLst>
        </pc:spChg>
        <pc:spChg chg="mod">
          <ac:chgData name="Anderson, Dana" userId="ef42d58e-77ab-471b-b737-240a0adfda79" providerId="ADAL" clId="{EEE1DB44-7A34-40E3-850C-961C43DF3018}" dt="2024-12-20T22:14:29.877" v="6367" actId="27636"/>
          <ac:spMkLst>
            <pc:docMk/>
            <pc:sldMk cId="3339915182" sldId="408"/>
            <ac:spMk id="8" creationId="{080433E9-CDF3-75FB-58CD-64FA98CC3203}"/>
          </ac:spMkLst>
        </pc:spChg>
        <pc:graphicFrameChg chg="add del mod">
          <ac:chgData name="Anderson, Dana" userId="ef42d58e-77ab-471b-b737-240a0adfda79" providerId="ADAL" clId="{EEE1DB44-7A34-40E3-850C-961C43DF3018}" dt="2024-12-19T23:10:22.450" v="4879" actId="478"/>
          <ac:graphicFrameMkLst>
            <pc:docMk/>
            <pc:sldMk cId="3339915182" sldId="408"/>
            <ac:graphicFrameMk id="3" creationId="{E9881ABE-48CC-4EE6-9A2A-4BF0BFA2AC1D}"/>
          </ac:graphicFrameMkLst>
        </pc:graphicFrameChg>
        <pc:graphicFrameChg chg="add mod">
          <ac:chgData name="Anderson, Dana" userId="ef42d58e-77ab-471b-b737-240a0adfda79" providerId="ADAL" clId="{EEE1DB44-7A34-40E3-850C-961C43DF3018}" dt="2024-12-20T22:13:56.789" v="6359" actId="14100"/>
          <ac:graphicFrameMkLst>
            <pc:docMk/>
            <pc:sldMk cId="3339915182" sldId="408"/>
            <ac:graphicFrameMk id="5" creationId="{E9881ABE-48CC-4EE6-9A2A-4BF0BFA2AC1D}"/>
          </ac:graphicFrameMkLst>
        </pc:graphicFrameChg>
        <pc:graphicFrameChg chg="del">
          <ac:chgData name="Anderson, Dana" userId="ef42d58e-77ab-471b-b737-240a0adfda79" providerId="ADAL" clId="{EEE1DB44-7A34-40E3-850C-961C43DF3018}" dt="2024-12-19T22:18:25.535" v="4696" actId="478"/>
          <ac:graphicFrameMkLst>
            <pc:docMk/>
            <pc:sldMk cId="3339915182" sldId="408"/>
            <ac:graphicFrameMk id="6" creationId="{C0176056-39FA-2922-36FB-BF59CDADE6C1}"/>
          </ac:graphicFrameMkLst>
        </pc:graphicFrameChg>
      </pc:sldChg>
      <pc:sldChg chg="addSp delSp modSp add mod">
        <pc:chgData name="Anderson, Dana" userId="ef42d58e-77ab-471b-b737-240a0adfda79" providerId="ADAL" clId="{EEE1DB44-7A34-40E3-850C-961C43DF3018}" dt="2024-12-20T22:16:21.376" v="6382"/>
        <pc:sldMkLst>
          <pc:docMk/>
          <pc:sldMk cId="4243030109" sldId="409"/>
        </pc:sldMkLst>
        <pc:spChg chg="mod">
          <ac:chgData name="Anderson, Dana" userId="ef42d58e-77ab-471b-b737-240a0adfda79" providerId="ADAL" clId="{EEE1DB44-7A34-40E3-850C-961C43DF3018}" dt="2024-12-20T21:30:48.860" v="5949" actId="14100"/>
          <ac:spMkLst>
            <pc:docMk/>
            <pc:sldMk cId="4243030109" sldId="409"/>
            <ac:spMk id="2" creationId="{7ADA5C87-B0FF-2666-C315-CD7A00C116D5}"/>
          </ac:spMkLst>
        </pc:spChg>
        <pc:spChg chg="add mod">
          <ac:chgData name="Anderson, Dana" userId="ef42d58e-77ab-471b-b737-240a0adfda79" providerId="ADAL" clId="{EEE1DB44-7A34-40E3-850C-961C43DF3018}" dt="2024-12-20T22:13:40.749" v="6356"/>
          <ac:spMkLst>
            <pc:docMk/>
            <pc:sldMk cId="4243030109" sldId="409"/>
            <ac:spMk id="5" creationId="{EA8EAA3D-CF9D-FC3C-5291-5EADF472F8FB}"/>
          </ac:spMkLst>
        </pc:spChg>
        <pc:spChg chg="mod">
          <ac:chgData name="Anderson, Dana" userId="ef42d58e-77ab-471b-b737-240a0adfda79" providerId="ADAL" clId="{EEE1DB44-7A34-40E3-850C-961C43DF3018}" dt="2024-12-20T22:16:21.376" v="6382"/>
          <ac:spMkLst>
            <pc:docMk/>
            <pc:sldMk cId="4243030109" sldId="409"/>
            <ac:spMk id="8" creationId="{080433E9-CDF3-75FB-58CD-64FA98CC3203}"/>
          </ac:spMkLst>
        </pc:spChg>
        <pc:graphicFrameChg chg="add mod">
          <ac:chgData name="Anderson, Dana" userId="ef42d58e-77ab-471b-b737-240a0adfda79" providerId="ADAL" clId="{EEE1DB44-7A34-40E3-850C-961C43DF3018}" dt="2024-12-20T22:14:10.136" v="6360" actId="14100"/>
          <ac:graphicFrameMkLst>
            <pc:docMk/>
            <pc:sldMk cId="4243030109" sldId="409"/>
            <ac:graphicFrameMk id="3" creationId="{F4950EEE-5D1D-4312-9469-3787DE835BA6}"/>
          </ac:graphicFrameMkLst>
        </pc:graphicFrameChg>
        <pc:graphicFrameChg chg="del">
          <ac:chgData name="Anderson, Dana" userId="ef42d58e-77ab-471b-b737-240a0adfda79" providerId="ADAL" clId="{EEE1DB44-7A34-40E3-850C-961C43DF3018}" dt="2024-12-19T22:30:21.972" v="4856" actId="478"/>
          <ac:graphicFrameMkLst>
            <pc:docMk/>
            <pc:sldMk cId="4243030109" sldId="409"/>
            <ac:graphicFrameMk id="6" creationId="{C0176056-39FA-2922-36FB-BF59CDADE6C1}"/>
          </ac:graphicFrameMkLst>
        </pc:graphicFrameChg>
      </pc:sldChg>
      <pc:sldChg chg="addSp delSp modSp add mod">
        <pc:chgData name="Anderson, Dana" userId="ef42d58e-77ab-471b-b737-240a0adfda79" providerId="ADAL" clId="{EEE1DB44-7A34-40E3-850C-961C43DF3018}" dt="2024-12-20T22:15:50.499" v="6379"/>
        <pc:sldMkLst>
          <pc:docMk/>
          <pc:sldMk cId="1741722586" sldId="410"/>
        </pc:sldMkLst>
        <pc:spChg chg="mod">
          <ac:chgData name="Anderson, Dana" userId="ef42d58e-77ab-471b-b737-240a0adfda79" providerId="ADAL" clId="{EEE1DB44-7A34-40E3-850C-961C43DF3018}" dt="2024-12-20T21:30:59.275" v="5951" actId="14100"/>
          <ac:spMkLst>
            <pc:docMk/>
            <pc:sldMk cId="1741722586" sldId="410"/>
            <ac:spMk id="2" creationId="{7ADA5C87-B0FF-2666-C315-CD7A00C116D5}"/>
          </ac:spMkLst>
        </pc:spChg>
        <pc:spChg chg="add mod">
          <ac:chgData name="Anderson, Dana" userId="ef42d58e-77ab-471b-b737-240a0adfda79" providerId="ADAL" clId="{EEE1DB44-7A34-40E3-850C-961C43DF3018}" dt="2024-12-20T22:13:41.602" v="6357"/>
          <ac:spMkLst>
            <pc:docMk/>
            <pc:sldMk cId="1741722586" sldId="410"/>
            <ac:spMk id="3" creationId="{15D1FBE0-2A70-EDE8-E5E2-0A4BD5A60E3D}"/>
          </ac:spMkLst>
        </pc:spChg>
        <pc:spChg chg="mod">
          <ac:chgData name="Anderson, Dana" userId="ef42d58e-77ab-471b-b737-240a0adfda79" providerId="ADAL" clId="{EEE1DB44-7A34-40E3-850C-961C43DF3018}" dt="2024-12-20T22:15:50.499" v="6379"/>
          <ac:spMkLst>
            <pc:docMk/>
            <pc:sldMk cId="1741722586" sldId="410"/>
            <ac:spMk id="8" creationId="{080433E9-CDF3-75FB-58CD-64FA98CC3203}"/>
          </ac:spMkLst>
        </pc:spChg>
        <pc:graphicFrameChg chg="del">
          <ac:chgData name="Anderson, Dana" userId="ef42d58e-77ab-471b-b737-240a0adfda79" providerId="ADAL" clId="{EEE1DB44-7A34-40E3-850C-961C43DF3018}" dt="2024-12-19T22:30:23.668" v="4857" actId="478"/>
          <ac:graphicFrameMkLst>
            <pc:docMk/>
            <pc:sldMk cId="1741722586" sldId="410"/>
            <ac:graphicFrameMk id="3" creationId="{E9881ABE-48CC-4EE6-9A2A-4BF0BFA2AC1D}"/>
          </ac:graphicFrameMkLst>
        </pc:graphicFrameChg>
        <pc:graphicFrameChg chg="add mod">
          <ac:chgData name="Anderson, Dana" userId="ef42d58e-77ab-471b-b737-240a0adfda79" providerId="ADAL" clId="{EEE1DB44-7A34-40E3-850C-961C43DF3018}" dt="2024-12-20T22:14:15.510" v="6361" actId="14100"/>
          <ac:graphicFrameMkLst>
            <pc:docMk/>
            <pc:sldMk cId="1741722586" sldId="410"/>
            <ac:graphicFrameMk id="5" creationId="{E8E05AE7-8BC7-4358-886F-802716421619}"/>
          </ac:graphicFrameMkLst>
        </pc:graphicFrameChg>
      </pc:sldChg>
      <pc:sldChg chg="delSp add del mod">
        <pc:chgData name="Anderson, Dana" userId="ef42d58e-77ab-471b-b737-240a0adfda79" providerId="ADAL" clId="{EEE1DB44-7A34-40E3-850C-961C43DF3018}" dt="2024-12-20T21:05:31.277" v="5314" actId="2696"/>
        <pc:sldMkLst>
          <pc:docMk/>
          <pc:sldMk cId="2236342333" sldId="411"/>
        </pc:sldMkLst>
        <pc:spChg chg="del">
          <ac:chgData name="Anderson, Dana" userId="ef42d58e-77ab-471b-b737-240a0adfda79" providerId="ADAL" clId="{EEE1DB44-7A34-40E3-850C-961C43DF3018}" dt="2024-12-20T19:17:56.478" v="5187" actId="478"/>
          <ac:spMkLst>
            <pc:docMk/>
            <pc:sldMk cId="2236342333" sldId="411"/>
            <ac:spMk id="6" creationId="{6BE6A2F4-E430-5249-CCFF-CE56DB35FAE4}"/>
          </ac:spMkLst>
        </pc:spChg>
        <pc:spChg chg="del">
          <ac:chgData name="Anderson, Dana" userId="ef42d58e-77ab-471b-b737-240a0adfda79" providerId="ADAL" clId="{EEE1DB44-7A34-40E3-850C-961C43DF3018}" dt="2024-12-20T19:27:54.640" v="5280" actId="478"/>
          <ac:spMkLst>
            <pc:docMk/>
            <pc:sldMk cId="2236342333" sldId="411"/>
            <ac:spMk id="10" creationId="{0352F5F6-5993-2AB8-DE66-F9D6596C4B34}"/>
          </ac:spMkLst>
        </pc:spChg>
        <pc:picChg chg="del">
          <ac:chgData name="Anderson, Dana" userId="ef42d58e-77ab-471b-b737-240a0adfda79" providerId="ADAL" clId="{EEE1DB44-7A34-40E3-850C-961C43DF3018}" dt="2024-12-20T19:17:53.594" v="5186" actId="478"/>
          <ac:picMkLst>
            <pc:docMk/>
            <pc:sldMk cId="2236342333" sldId="411"/>
            <ac:picMk id="2050" creationId="{6219D030-658E-F182-D152-9ADFDE631425}"/>
          </ac:picMkLst>
        </pc:picChg>
      </pc:sldChg>
      <pc:sldChg chg="add del">
        <pc:chgData name="Anderson, Dana" userId="ef42d58e-77ab-471b-b737-240a0adfda79" providerId="ADAL" clId="{EEE1DB44-7A34-40E3-850C-961C43DF3018}" dt="2024-12-20T22:31:24.260" v="6623" actId="2696"/>
        <pc:sldMkLst>
          <pc:docMk/>
          <pc:sldMk cId="4285412280" sldId="412"/>
        </pc:sldMkLst>
      </pc:sldChg>
      <pc:sldChg chg="addSp delSp modSp add mod ord">
        <pc:chgData name="Anderson, Dana" userId="ef42d58e-77ab-471b-b737-240a0adfda79" providerId="ADAL" clId="{EEE1DB44-7A34-40E3-850C-961C43DF3018}" dt="2024-12-21T01:03:19.024" v="14192"/>
        <pc:sldMkLst>
          <pc:docMk/>
          <pc:sldMk cId="3606153960" sldId="413"/>
        </pc:sldMkLst>
        <pc:spChg chg="del">
          <ac:chgData name="Anderson, Dana" userId="ef42d58e-77ab-471b-b737-240a0adfda79" providerId="ADAL" clId="{EEE1DB44-7A34-40E3-850C-961C43DF3018}" dt="2024-12-20T22:56:52.093" v="6888" actId="478"/>
          <ac:spMkLst>
            <pc:docMk/>
            <pc:sldMk cId="3606153960" sldId="413"/>
            <ac:spMk id="2" creationId="{A28186A1-11A8-21B1-B6A0-AA1A1DAA5A9A}"/>
          </ac:spMkLst>
        </pc:spChg>
        <pc:spChg chg="add del mod">
          <ac:chgData name="Anderson, Dana" userId="ef42d58e-77ab-471b-b737-240a0adfda79" providerId="ADAL" clId="{EEE1DB44-7A34-40E3-850C-961C43DF3018}" dt="2024-12-20T22:56:53.682" v="6889" actId="478"/>
          <ac:spMkLst>
            <pc:docMk/>
            <pc:sldMk cId="3606153960" sldId="413"/>
            <ac:spMk id="5" creationId="{29616F13-7FB8-19CE-71EA-B50D358322AE}"/>
          </ac:spMkLst>
        </pc:spChg>
        <pc:spChg chg="add mod">
          <ac:chgData name="Anderson, Dana" userId="ef42d58e-77ab-471b-b737-240a0adfda79" providerId="ADAL" clId="{EEE1DB44-7A34-40E3-850C-961C43DF3018}" dt="2024-12-21T01:03:19.024" v="14192"/>
          <ac:spMkLst>
            <pc:docMk/>
            <pc:sldMk cId="3606153960" sldId="413"/>
            <ac:spMk id="6" creationId="{E611A679-2F51-044A-EE3B-EC059EA87DC9}"/>
          </ac:spMkLst>
        </pc:spChg>
        <pc:spChg chg="mod">
          <ac:chgData name="Anderson, Dana" userId="ef42d58e-77ab-471b-b737-240a0adfda79" providerId="ADAL" clId="{EEE1DB44-7A34-40E3-850C-961C43DF3018}" dt="2024-12-21T00:32:31.807" v="12407" actId="403"/>
          <ac:spMkLst>
            <pc:docMk/>
            <pc:sldMk cId="3606153960" sldId="413"/>
            <ac:spMk id="7" creationId="{53E340A8-4239-4C95-CBE5-6CA44275FF79}"/>
          </ac:spMkLst>
        </pc:spChg>
      </pc:sldChg>
      <pc:sldChg chg="addSp delSp modSp add del mod">
        <pc:chgData name="Anderson, Dana" userId="ef42d58e-77ab-471b-b737-240a0adfda79" providerId="ADAL" clId="{EEE1DB44-7A34-40E3-850C-961C43DF3018}" dt="2024-12-20T22:56:15.170" v="6881" actId="2696"/>
        <pc:sldMkLst>
          <pc:docMk/>
          <pc:sldMk cId="108125483" sldId="414"/>
        </pc:sldMkLst>
        <pc:spChg chg="add del mod">
          <ac:chgData name="Anderson, Dana" userId="ef42d58e-77ab-471b-b737-240a0adfda79" providerId="ADAL" clId="{EEE1DB44-7A34-40E3-850C-961C43DF3018}" dt="2024-12-20T21:13:43.757" v="5557" actId="478"/>
          <ac:spMkLst>
            <pc:docMk/>
            <pc:sldMk cId="108125483" sldId="414"/>
            <ac:spMk id="3" creationId="{4CE12F49-7FE5-60E2-2575-2860899D37C6}"/>
          </ac:spMkLst>
        </pc:spChg>
        <pc:spChg chg="add del mod">
          <ac:chgData name="Anderson, Dana" userId="ef42d58e-77ab-471b-b737-240a0adfda79" providerId="ADAL" clId="{EEE1DB44-7A34-40E3-850C-961C43DF3018}" dt="2024-12-20T21:13:49.345" v="5559" actId="478"/>
          <ac:spMkLst>
            <pc:docMk/>
            <pc:sldMk cId="108125483" sldId="414"/>
            <ac:spMk id="6" creationId="{E5CE8BFD-5252-84AE-3386-BB5D076CB0B2}"/>
          </ac:spMkLst>
        </pc:spChg>
        <pc:spChg chg="mod">
          <ac:chgData name="Anderson, Dana" userId="ef42d58e-77ab-471b-b737-240a0adfda79" providerId="ADAL" clId="{EEE1DB44-7A34-40E3-850C-961C43DF3018}" dt="2024-12-20T22:33:07.130" v="6817" actId="14100"/>
          <ac:spMkLst>
            <pc:docMk/>
            <pc:sldMk cId="108125483" sldId="414"/>
            <ac:spMk id="8" creationId="{EE3ADCB6-A2E4-C703-3558-E77CB7AE0D35}"/>
          </ac:spMkLst>
        </pc:spChg>
        <pc:spChg chg="add del mod">
          <ac:chgData name="Anderson, Dana" userId="ef42d58e-77ab-471b-b737-240a0adfda79" providerId="ADAL" clId="{EEE1DB44-7A34-40E3-850C-961C43DF3018}" dt="2024-12-20T21:17:43.628" v="5782" actId="478"/>
          <ac:spMkLst>
            <pc:docMk/>
            <pc:sldMk cId="108125483" sldId="414"/>
            <ac:spMk id="10" creationId="{5C25FD88-9A8B-1AB6-6FD7-204D156D939D}"/>
          </ac:spMkLst>
        </pc:spChg>
        <pc:spChg chg="add del mod">
          <ac:chgData name="Anderson, Dana" userId="ef42d58e-77ab-471b-b737-240a0adfda79" providerId="ADAL" clId="{EEE1DB44-7A34-40E3-850C-961C43DF3018}" dt="2024-12-20T21:17:42.236" v="5781" actId="478"/>
          <ac:spMkLst>
            <pc:docMk/>
            <pc:sldMk cId="108125483" sldId="414"/>
            <ac:spMk id="12" creationId="{8BA2A071-37D7-FB7C-1D09-7DA39DA18A2C}"/>
          </ac:spMkLst>
        </pc:spChg>
        <pc:spChg chg="mod">
          <ac:chgData name="Anderson, Dana" userId="ef42d58e-77ab-471b-b737-240a0adfda79" providerId="ADAL" clId="{EEE1DB44-7A34-40E3-850C-961C43DF3018}" dt="2024-12-20T21:09:01.360" v="5392" actId="20577"/>
          <ac:spMkLst>
            <pc:docMk/>
            <pc:sldMk cId="108125483" sldId="414"/>
            <ac:spMk id="13" creationId="{A4D3A962-FFC8-6FF5-7139-4581979BFDEE}"/>
          </ac:spMkLst>
        </pc:spChg>
        <pc:spChg chg="add del mod">
          <ac:chgData name="Anderson, Dana" userId="ef42d58e-77ab-471b-b737-240a0adfda79" providerId="ADAL" clId="{EEE1DB44-7A34-40E3-850C-961C43DF3018}" dt="2024-12-20T21:27:25.386" v="5898" actId="478"/>
          <ac:spMkLst>
            <pc:docMk/>
            <pc:sldMk cId="108125483" sldId="414"/>
            <ac:spMk id="15" creationId="{AC91A933-360C-82DC-3524-1A42CC518B6E}"/>
          </ac:spMkLst>
        </pc:spChg>
        <pc:spChg chg="add mod">
          <ac:chgData name="Anderson, Dana" userId="ef42d58e-77ab-471b-b737-240a0adfda79" providerId="ADAL" clId="{EEE1DB44-7A34-40E3-850C-961C43DF3018}" dt="2024-12-20T22:15:23.746" v="6374" actId="1076"/>
          <ac:spMkLst>
            <pc:docMk/>
            <pc:sldMk cId="108125483" sldId="414"/>
            <ac:spMk id="16" creationId="{B4B92866-D60F-9A21-A36B-4B0BF70C913E}"/>
          </ac:spMkLst>
        </pc:spChg>
        <pc:spChg chg="add mod">
          <ac:chgData name="Anderson, Dana" userId="ef42d58e-77ab-471b-b737-240a0adfda79" providerId="ADAL" clId="{EEE1DB44-7A34-40E3-850C-961C43DF3018}" dt="2024-12-20T22:15:30.298" v="6377" actId="1036"/>
          <ac:spMkLst>
            <pc:docMk/>
            <pc:sldMk cId="108125483" sldId="414"/>
            <ac:spMk id="17" creationId="{C3CEEA6A-1E2A-59CB-1488-4E93DF860047}"/>
          </ac:spMkLst>
        </pc:spChg>
        <pc:spChg chg="add mod">
          <ac:chgData name="Anderson, Dana" userId="ef42d58e-77ab-471b-b737-240a0adfda79" providerId="ADAL" clId="{EEE1DB44-7A34-40E3-850C-961C43DF3018}" dt="2024-12-20T22:15:34.100" v="6378" actId="1035"/>
          <ac:spMkLst>
            <pc:docMk/>
            <pc:sldMk cId="108125483" sldId="414"/>
            <ac:spMk id="18" creationId="{C8B798CD-A4D1-3737-26B1-5520EA54E5E1}"/>
          </ac:spMkLst>
        </pc:spChg>
        <pc:spChg chg="add mod">
          <ac:chgData name="Anderson, Dana" userId="ef42d58e-77ab-471b-b737-240a0adfda79" providerId="ADAL" clId="{EEE1DB44-7A34-40E3-850C-961C43DF3018}" dt="2024-12-20T22:21:02.530" v="6416" actId="20577"/>
          <ac:spMkLst>
            <pc:docMk/>
            <pc:sldMk cId="108125483" sldId="414"/>
            <ac:spMk id="19" creationId="{E21FAD67-C0C4-95DE-8FC5-C0E7D051AE89}"/>
          </ac:spMkLst>
        </pc:spChg>
        <pc:spChg chg="add mod">
          <ac:chgData name="Anderson, Dana" userId="ef42d58e-77ab-471b-b737-240a0adfda79" providerId="ADAL" clId="{EEE1DB44-7A34-40E3-850C-961C43DF3018}" dt="2024-12-20T22:20:12.814" v="6385" actId="1076"/>
          <ac:spMkLst>
            <pc:docMk/>
            <pc:sldMk cId="108125483" sldId="414"/>
            <ac:spMk id="20" creationId="{8301CE00-3031-863F-B367-CC96889D6322}"/>
          </ac:spMkLst>
        </pc:spChg>
        <pc:graphicFrameChg chg="del">
          <ac:chgData name="Anderson, Dana" userId="ef42d58e-77ab-471b-b737-240a0adfda79" providerId="ADAL" clId="{EEE1DB44-7A34-40E3-850C-961C43DF3018}" dt="2024-12-20T21:07:55.022" v="5346" actId="478"/>
          <ac:graphicFrameMkLst>
            <pc:docMk/>
            <pc:sldMk cId="108125483" sldId="414"/>
            <ac:graphicFrameMk id="9" creationId="{38DFBB0D-6CFE-F451-DC3D-A7C52E440661}"/>
          </ac:graphicFrameMkLst>
        </pc:graphicFrameChg>
        <pc:graphicFrameChg chg="add mod modGraphic">
          <ac:chgData name="Anderson, Dana" userId="ef42d58e-77ab-471b-b737-240a0adfda79" providerId="ADAL" clId="{EEE1DB44-7A34-40E3-850C-961C43DF3018}" dt="2024-12-20T22:33:23.162" v="6819" actId="14734"/>
          <ac:graphicFrameMkLst>
            <pc:docMk/>
            <pc:sldMk cId="108125483" sldId="414"/>
            <ac:graphicFrameMk id="14" creationId="{3E410DC1-19B1-4978-AE76-10123043F47B}"/>
          </ac:graphicFrameMkLst>
        </pc:graphicFrameChg>
      </pc:sldChg>
      <pc:sldChg chg="modSp add mod ord">
        <pc:chgData name="Anderson, Dana" userId="ef42d58e-77ab-471b-b737-240a0adfda79" providerId="ADAL" clId="{EEE1DB44-7A34-40E3-850C-961C43DF3018}" dt="2024-12-20T22:30:27.196" v="6610"/>
        <pc:sldMkLst>
          <pc:docMk/>
          <pc:sldMk cId="2467938961" sldId="415"/>
        </pc:sldMkLst>
        <pc:spChg chg="mod">
          <ac:chgData name="Anderson, Dana" userId="ef42d58e-77ab-471b-b737-240a0adfda79" providerId="ADAL" clId="{EEE1DB44-7A34-40E3-850C-961C43DF3018}" dt="2024-12-20T22:29:47.466" v="6608" actId="20577"/>
          <ac:spMkLst>
            <pc:docMk/>
            <pc:sldMk cId="2467938961" sldId="415"/>
            <ac:spMk id="2" creationId="{66FBF9F0-B02C-F479-3755-F41439C1E147}"/>
          </ac:spMkLst>
        </pc:spChg>
      </pc:sldChg>
      <pc:sldChg chg="modSp add mod ord">
        <pc:chgData name="Anderson, Dana" userId="ef42d58e-77ab-471b-b737-240a0adfda79" providerId="ADAL" clId="{EEE1DB44-7A34-40E3-850C-961C43DF3018}" dt="2024-12-20T22:50:20.676" v="6860"/>
        <pc:sldMkLst>
          <pc:docMk/>
          <pc:sldMk cId="2436401907" sldId="416"/>
        </pc:sldMkLst>
        <pc:spChg chg="mod">
          <ac:chgData name="Anderson, Dana" userId="ef42d58e-77ab-471b-b737-240a0adfda79" providerId="ADAL" clId="{EEE1DB44-7A34-40E3-850C-961C43DF3018}" dt="2024-12-20T22:30:44.841" v="6622" actId="20577"/>
          <ac:spMkLst>
            <pc:docMk/>
            <pc:sldMk cId="2436401907" sldId="416"/>
            <ac:spMk id="2" creationId="{66FBF9F0-B02C-F479-3755-F41439C1E147}"/>
          </ac:spMkLst>
        </pc:spChg>
      </pc:sldChg>
      <pc:sldChg chg="addSp delSp modSp add mod">
        <pc:chgData name="Anderson, Dana" userId="ef42d58e-77ab-471b-b737-240a0adfda79" providerId="ADAL" clId="{EEE1DB44-7A34-40E3-850C-961C43DF3018}" dt="2024-12-20T22:56:02.500" v="6878"/>
        <pc:sldMkLst>
          <pc:docMk/>
          <pc:sldMk cId="3036049982" sldId="417"/>
        </pc:sldMkLst>
        <pc:spChg chg="del">
          <ac:chgData name="Anderson, Dana" userId="ef42d58e-77ab-471b-b737-240a0adfda79" providerId="ADAL" clId="{EEE1DB44-7A34-40E3-850C-961C43DF3018}" dt="2024-12-20T22:55:38.876" v="6873" actId="478"/>
          <ac:spMkLst>
            <pc:docMk/>
            <pc:sldMk cId="3036049982" sldId="417"/>
            <ac:spMk id="2" creationId="{A28186A1-11A8-21B1-B6A0-AA1A1DAA5A9A}"/>
          </ac:spMkLst>
        </pc:spChg>
        <pc:spChg chg="add del mod">
          <ac:chgData name="Anderson, Dana" userId="ef42d58e-77ab-471b-b737-240a0adfda79" providerId="ADAL" clId="{EEE1DB44-7A34-40E3-850C-961C43DF3018}" dt="2024-12-20T22:55:40.467" v="6874" actId="478"/>
          <ac:spMkLst>
            <pc:docMk/>
            <pc:sldMk cId="3036049982" sldId="417"/>
            <ac:spMk id="5" creationId="{17F80C52-9088-1D61-683B-47A38D259DBD}"/>
          </ac:spMkLst>
        </pc:spChg>
        <pc:spChg chg="add mod">
          <ac:chgData name="Anderson, Dana" userId="ef42d58e-77ab-471b-b737-240a0adfda79" providerId="ADAL" clId="{EEE1DB44-7A34-40E3-850C-961C43DF3018}" dt="2024-12-20T22:56:02.500" v="6878"/>
          <ac:spMkLst>
            <pc:docMk/>
            <pc:sldMk cId="3036049982" sldId="417"/>
            <ac:spMk id="6" creationId="{864E9D93-AA46-F3AB-F72D-54783910C13B}"/>
          </ac:spMkLst>
        </pc:spChg>
        <pc:spChg chg="del">
          <ac:chgData name="Anderson, Dana" userId="ef42d58e-77ab-471b-b737-240a0adfda79" providerId="ADAL" clId="{EEE1DB44-7A34-40E3-850C-961C43DF3018}" dt="2024-12-20T22:55:37.372" v="6872" actId="478"/>
          <ac:spMkLst>
            <pc:docMk/>
            <pc:sldMk cId="3036049982" sldId="417"/>
            <ac:spMk id="7" creationId="{53E340A8-4239-4C95-CBE5-6CA44275FF79}"/>
          </ac:spMkLst>
        </pc:spChg>
        <pc:spChg chg="add mod">
          <ac:chgData name="Anderson, Dana" userId="ef42d58e-77ab-471b-b737-240a0adfda79" providerId="ADAL" clId="{EEE1DB44-7A34-40E3-850C-961C43DF3018}" dt="2024-12-20T22:56:02.500" v="6878"/>
          <ac:spMkLst>
            <pc:docMk/>
            <pc:sldMk cId="3036049982" sldId="417"/>
            <ac:spMk id="9" creationId="{0C01E94F-EC82-6E1B-7BAB-8DD53849252E}"/>
          </ac:spMkLst>
        </pc:spChg>
        <pc:graphicFrameChg chg="add mod">
          <ac:chgData name="Anderson, Dana" userId="ef42d58e-77ab-471b-b737-240a0adfda79" providerId="ADAL" clId="{EEE1DB44-7A34-40E3-850C-961C43DF3018}" dt="2024-12-20T22:56:02.500" v="6878"/>
          <ac:graphicFrameMkLst>
            <pc:docMk/>
            <pc:sldMk cId="3036049982" sldId="417"/>
            <ac:graphicFrameMk id="8" creationId="{042D8B7C-6CD9-929B-4B20-1EDA210ACB6E}"/>
          </ac:graphicFrameMkLst>
        </pc:graphicFrameChg>
      </pc:sldChg>
      <pc:sldChg chg="addSp delSp modSp add mod">
        <pc:chgData name="Anderson, Dana" userId="ef42d58e-77ab-471b-b737-240a0adfda79" providerId="ADAL" clId="{EEE1DB44-7A34-40E3-850C-961C43DF3018}" dt="2024-12-20T23:37:54.113" v="8177" actId="1036"/>
        <pc:sldMkLst>
          <pc:docMk/>
          <pc:sldMk cId="1427905600" sldId="418"/>
        </pc:sldMkLst>
        <pc:spChg chg="del">
          <ac:chgData name="Anderson, Dana" userId="ef42d58e-77ab-471b-b737-240a0adfda79" providerId="ADAL" clId="{EEE1DB44-7A34-40E3-850C-961C43DF3018}" dt="2024-12-20T22:55:47.287" v="6875" actId="478"/>
          <ac:spMkLst>
            <pc:docMk/>
            <pc:sldMk cId="1427905600" sldId="418"/>
            <ac:spMk id="2" creationId="{A28186A1-11A8-21B1-B6A0-AA1A1DAA5A9A}"/>
          </ac:spMkLst>
        </pc:spChg>
        <pc:spChg chg="add del mod">
          <ac:chgData name="Anderson, Dana" userId="ef42d58e-77ab-471b-b737-240a0adfda79" providerId="ADAL" clId="{EEE1DB44-7A34-40E3-850C-961C43DF3018}" dt="2024-12-20T22:55:50.138" v="6876" actId="478"/>
          <ac:spMkLst>
            <pc:docMk/>
            <pc:sldMk cId="1427905600" sldId="418"/>
            <ac:spMk id="5" creationId="{F29E315B-0646-8712-6E59-6394EA5105F5}"/>
          </ac:spMkLst>
        </pc:spChg>
        <pc:spChg chg="add mod">
          <ac:chgData name="Anderson, Dana" userId="ef42d58e-77ab-471b-b737-240a0adfda79" providerId="ADAL" clId="{EEE1DB44-7A34-40E3-850C-961C43DF3018}" dt="2024-12-20T22:56:12.464" v="6880"/>
          <ac:spMkLst>
            <pc:docMk/>
            <pc:sldMk cId="1427905600" sldId="418"/>
            <ac:spMk id="6" creationId="{701ECD7D-5491-FBE3-C786-AB87B106C700}"/>
          </ac:spMkLst>
        </pc:spChg>
        <pc:spChg chg="del">
          <ac:chgData name="Anderson, Dana" userId="ef42d58e-77ab-471b-b737-240a0adfda79" providerId="ADAL" clId="{EEE1DB44-7A34-40E3-850C-961C43DF3018}" dt="2024-12-20T22:55:51.146" v="6877" actId="478"/>
          <ac:spMkLst>
            <pc:docMk/>
            <pc:sldMk cId="1427905600" sldId="418"/>
            <ac:spMk id="7" creationId="{53E340A8-4239-4C95-CBE5-6CA44275FF79}"/>
          </ac:spMkLst>
        </pc:spChg>
        <pc:spChg chg="add mod">
          <ac:chgData name="Anderson, Dana" userId="ef42d58e-77ab-471b-b737-240a0adfda79" providerId="ADAL" clId="{EEE1DB44-7A34-40E3-850C-961C43DF3018}" dt="2024-12-20T22:56:12.464" v="6880"/>
          <ac:spMkLst>
            <pc:docMk/>
            <pc:sldMk cId="1427905600" sldId="418"/>
            <ac:spMk id="8" creationId="{EF11236C-D2FF-1DB7-56F8-973057522A62}"/>
          </ac:spMkLst>
        </pc:spChg>
        <pc:spChg chg="add mod">
          <ac:chgData name="Anderson, Dana" userId="ef42d58e-77ab-471b-b737-240a0adfda79" providerId="ADAL" clId="{EEE1DB44-7A34-40E3-850C-961C43DF3018}" dt="2024-12-20T22:56:12.464" v="6880"/>
          <ac:spMkLst>
            <pc:docMk/>
            <pc:sldMk cId="1427905600" sldId="418"/>
            <ac:spMk id="10" creationId="{92D6BB38-6682-DF4A-1B7A-9E0F089CF1F3}"/>
          </ac:spMkLst>
        </pc:spChg>
        <pc:spChg chg="add mod">
          <ac:chgData name="Anderson, Dana" userId="ef42d58e-77ab-471b-b737-240a0adfda79" providerId="ADAL" clId="{EEE1DB44-7A34-40E3-850C-961C43DF3018}" dt="2024-12-20T23:37:33.884" v="8170" actId="1036"/>
          <ac:spMkLst>
            <pc:docMk/>
            <pc:sldMk cId="1427905600" sldId="418"/>
            <ac:spMk id="11" creationId="{83D7FC18-F361-1111-A6D4-91DAF38D4D90}"/>
          </ac:spMkLst>
        </pc:spChg>
        <pc:spChg chg="add mod">
          <ac:chgData name="Anderson, Dana" userId="ef42d58e-77ab-471b-b737-240a0adfda79" providerId="ADAL" clId="{EEE1DB44-7A34-40E3-850C-961C43DF3018}" dt="2024-12-20T23:37:43.199" v="8172" actId="1076"/>
          <ac:spMkLst>
            <pc:docMk/>
            <pc:sldMk cId="1427905600" sldId="418"/>
            <ac:spMk id="12" creationId="{E60AB5C3-E204-AC38-105C-8BBFD4D810F7}"/>
          </ac:spMkLst>
        </pc:spChg>
        <pc:spChg chg="add mod">
          <ac:chgData name="Anderson, Dana" userId="ef42d58e-77ab-471b-b737-240a0adfda79" providerId="ADAL" clId="{EEE1DB44-7A34-40E3-850C-961C43DF3018}" dt="2024-12-20T23:37:47.781" v="8174" actId="1076"/>
          <ac:spMkLst>
            <pc:docMk/>
            <pc:sldMk cId="1427905600" sldId="418"/>
            <ac:spMk id="13" creationId="{E4275441-2C1C-9D04-CDBE-DFBAED0DD088}"/>
          </ac:spMkLst>
        </pc:spChg>
        <pc:spChg chg="add mod">
          <ac:chgData name="Anderson, Dana" userId="ef42d58e-77ab-471b-b737-240a0adfda79" providerId="ADAL" clId="{EEE1DB44-7A34-40E3-850C-961C43DF3018}" dt="2024-12-20T23:37:54.113" v="8177" actId="1036"/>
          <ac:spMkLst>
            <pc:docMk/>
            <pc:sldMk cId="1427905600" sldId="418"/>
            <ac:spMk id="14" creationId="{D8760ADB-6C63-15C0-E392-A6C3FE085F99}"/>
          </ac:spMkLst>
        </pc:spChg>
        <pc:graphicFrameChg chg="add mod">
          <ac:chgData name="Anderson, Dana" userId="ef42d58e-77ab-471b-b737-240a0adfda79" providerId="ADAL" clId="{EEE1DB44-7A34-40E3-850C-961C43DF3018}" dt="2024-12-20T22:56:12.464" v="6880"/>
          <ac:graphicFrameMkLst>
            <pc:docMk/>
            <pc:sldMk cId="1427905600" sldId="418"/>
            <ac:graphicFrameMk id="9" creationId="{895D9D3A-167E-A3D6-4C1D-B1E8EAD74686}"/>
          </ac:graphicFrameMkLst>
        </pc:graphicFrameChg>
      </pc:sldChg>
      <pc:sldChg chg="modSp add mod">
        <pc:chgData name="Anderson, Dana" userId="ef42d58e-77ab-471b-b737-240a0adfda79" providerId="ADAL" clId="{EEE1DB44-7A34-40E3-850C-961C43DF3018}" dt="2024-12-20T22:57:19.166" v="6905" actId="20577"/>
        <pc:sldMkLst>
          <pc:docMk/>
          <pc:sldMk cId="3482638620" sldId="419"/>
        </pc:sldMkLst>
        <pc:spChg chg="mod">
          <ac:chgData name="Anderson, Dana" userId="ef42d58e-77ab-471b-b737-240a0adfda79" providerId="ADAL" clId="{EEE1DB44-7A34-40E3-850C-961C43DF3018}" dt="2024-12-20T22:57:19.166" v="6905" actId="20577"/>
          <ac:spMkLst>
            <pc:docMk/>
            <pc:sldMk cId="3482638620" sldId="419"/>
            <ac:spMk id="2" creationId="{66FBF9F0-B02C-F479-3755-F41439C1E147}"/>
          </ac:spMkLst>
        </pc:spChg>
      </pc:sldChg>
      <pc:sldChg chg="addSp delSp modSp add del mod">
        <pc:chgData name="Anderson, Dana" userId="ef42d58e-77ab-471b-b737-240a0adfda79" providerId="ADAL" clId="{EEE1DB44-7A34-40E3-850C-961C43DF3018}" dt="2024-12-20T23:52:52.784" v="8964" actId="2696"/>
        <pc:sldMkLst>
          <pc:docMk/>
          <pc:sldMk cId="4105051100" sldId="420"/>
        </pc:sldMkLst>
        <pc:spChg chg="add mod">
          <ac:chgData name="Anderson, Dana" userId="ef42d58e-77ab-471b-b737-240a0adfda79" providerId="ADAL" clId="{EEE1DB44-7A34-40E3-850C-961C43DF3018}" dt="2024-12-20T23:03:05.251" v="6913" actId="20577"/>
          <ac:spMkLst>
            <pc:docMk/>
            <pc:sldMk cId="4105051100" sldId="420"/>
            <ac:spMk id="2" creationId="{7A8B26EA-E146-0F9A-BC1E-EE61868484A3}"/>
          </ac:spMkLst>
        </pc:spChg>
        <pc:spChg chg="del">
          <ac:chgData name="Anderson, Dana" userId="ef42d58e-77ab-471b-b737-240a0adfda79" providerId="ADAL" clId="{EEE1DB44-7A34-40E3-850C-961C43DF3018}" dt="2024-12-20T23:03:07.236" v="6914" actId="478"/>
          <ac:spMkLst>
            <pc:docMk/>
            <pc:sldMk cId="4105051100" sldId="420"/>
            <ac:spMk id="6" creationId="{701ECD7D-5491-FBE3-C786-AB87B106C700}"/>
          </ac:spMkLst>
        </pc:spChg>
        <pc:spChg chg="del">
          <ac:chgData name="Anderson, Dana" userId="ef42d58e-77ab-471b-b737-240a0adfda79" providerId="ADAL" clId="{EEE1DB44-7A34-40E3-850C-961C43DF3018}" dt="2024-12-20T23:02:41.713" v="6911" actId="478"/>
          <ac:spMkLst>
            <pc:docMk/>
            <pc:sldMk cId="4105051100" sldId="420"/>
            <ac:spMk id="10" creationId="{92D6BB38-6682-DF4A-1B7A-9E0F089CF1F3}"/>
          </ac:spMkLst>
        </pc:spChg>
        <pc:graphicFrameChg chg="del">
          <ac:chgData name="Anderson, Dana" userId="ef42d58e-77ab-471b-b737-240a0adfda79" providerId="ADAL" clId="{EEE1DB44-7A34-40E3-850C-961C43DF3018}" dt="2024-12-20T23:02:39.845" v="6910" actId="478"/>
          <ac:graphicFrameMkLst>
            <pc:docMk/>
            <pc:sldMk cId="4105051100" sldId="420"/>
            <ac:graphicFrameMk id="9" creationId="{895D9D3A-167E-A3D6-4C1D-B1E8EAD74686}"/>
          </ac:graphicFrameMkLst>
        </pc:graphicFrameChg>
      </pc:sldChg>
      <pc:sldChg chg="modSp add mod">
        <pc:chgData name="Anderson, Dana" userId="ef42d58e-77ab-471b-b737-240a0adfda79" providerId="ADAL" clId="{EEE1DB44-7A34-40E3-850C-961C43DF3018}" dt="2024-12-21T00:34:21.268" v="12424" actId="13926"/>
        <pc:sldMkLst>
          <pc:docMk/>
          <pc:sldMk cId="1262344813" sldId="421"/>
        </pc:sldMkLst>
        <pc:spChg chg="mod">
          <ac:chgData name="Anderson, Dana" userId="ef42d58e-77ab-471b-b737-240a0adfda79" providerId="ADAL" clId="{EEE1DB44-7A34-40E3-850C-961C43DF3018}" dt="2024-12-21T00:34:21.268" v="12424" actId="13926"/>
          <ac:spMkLst>
            <pc:docMk/>
            <pc:sldMk cId="1262344813" sldId="421"/>
            <ac:spMk id="2" creationId="{A28186A1-11A8-21B1-B6A0-AA1A1DAA5A9A}"/>
          </ac:spMkLst>
        </pc:spChg>
        <pc:spChg chg="mod">
          <ac:chgData name="Anderson, Dana" userId="ef42d58e-77ab-471b-b737-240a0adfda79" providerId="ADAL" clId="{EEE1DB44-7A34-40E3-850C-961C43DF3018}" dt="2024-12-21T00:34:11.026" v="12422" actId="404"/>
          <ac:spMkLst>
            <pc:docMk/>
            <pc:sldMk cId="1262344813" sldId="421"/>
            <ac:spMk id="5" creationId="{2726E51D-0E5E-98CC-19AE-F6AC7B00BF2E}"/>
          </ac:spMkLst>
        </pc:spChg>
      </pc:sldChg>
      <pc:sldChg chg="modSp add mod">
        <pc:chgData name="Anderson, Dana" userId="ef42d58e-77ab-471b-b737-240a0adfda79" providerId="ADAL" clId="{EEE1DB44-7A34-40E3-850C-961C43DF3018}" dt="2024-12-21T01:03:31.957" v="14198" actId="20577"/>
        <pc:sldMkLst>
          <pc:docMk/>
          <pc:sldMk cId="792082715" sldId="422"/>
        </pc:sldMkLst>
        <pc:spChg chg="mod">
          <ac:chgData name="Anderson, Dana" userId="ef42d58e-77ab-471b-b737-240a0adfda79" providerId="ADAL" clId="{EEE1DB44-7A34-40E3-850C-961C43DF3018}" dt="2024-12-21T01:03:31.957" v="14198" actId="20577"/>
          <ac:spMkLst>
            <pc:docMk/>
            <pc:sldMk cId="792082715" sldId="422"/>
            <ac:spMk id="6" creationId="{1ED7D489-6DEC-4A4A-EA55-4F9F29B91733}"/>
          </ac:spMkLst>
        </pc:spChg>
        <pc:spChg chg="mod">
          <ac:chgData name="Anderson, Dana" userId="ef42d58e-77ab-471b-b737-240a0adfda79" providerId="ADAL" clId="{EEE1DB44-7A34-40E3-850C-961C43DF3018}" dt="2024-12-21T00:29:54.026" v="12394" actId="403"/>
          <ac:spMkLst>
            <pc:docMk/>
            <pc:sldMk cId="792082715" sldId="422"/>
            <ac:spMk id="7" creationId="{53E340A8-4239-4C95-CBE5-6CA44275FF79}"/>
          </ac:spMkLst>
        </pc:spChg>
      </pc:sldChg>
      <pc:sldChg chg="modSp add mod">
        <pc:chgData name="Anderson, Dana" userId="ef42d58e-77ab-471b-b737-240a0adfda79" providerId="ADAL" clId="{EEE1DB44-7A34-40E3-850C-961C43DF3018}" dt="2024-12-21T01:03:38.036" v="14199"/>
        <pc:sldMkLst>
          <pc:docMk/>
          <pc:sldMk cId="260654832" sldId="423"/>
        </pc:sldMkLst>
        <pc:spChg chg="mod">
          <ac:chgData name="Anderson, Dana" userId="ef42d58e-77ab-471b-b737-240a0adfda79" providerId="ADAL" clId="{EEE1DB44-7A34-40E3-850C-961C43DF3018}" dt="2024-12-21T01:03:38.036" v="14199"/>
          <ac:spMkLst>
            <pc:docMk/>
            <pc:sldMk cId="260654832" sldId="423"/>
            <ac:spMk id="6" creationId="{1ED7D489-6DEC-4A4A-EA55-4F9F29B91733}"/>
          </ac:spMkLst>
        </pc:spChg>
        <pc:spChg chg="mod">
          <ac:chgData name="Anderson, Dana" userId="ef42d58e-77ab-471b-b737-240a0adfda79" providerId="ADAL" clId="{EEE1DB44-7A34-40E3-850C-961C43DF3018}" dt="2024-12-21T00:38:14.788" v="12762" actId="20577"/>
          <ac:spMkLst>
            <pc:docMk/>
            <pc:sldMk cId="260654832" sldId="423"/>
            <ac:spMk id="7" creationId="{53E340A8-4239-4C95-CBE5-6CA44275FF79}"/>
          </ac:spMkLst>
        </pc:spChg>
      </pc:sldChg>
      <pc:sldChg chg="modSp add mod">
        <pc:chgData name="Anderson, Dana" userId="ef42d58e-77ab-471b-b737-240a0adfda79" providerId="ADAL" clId="{EEE1DB44-7A34-40E3-850C-961C43DF3018}" dt="2024-12-21T00:49:12.105" v="13736" actId="20577"/>
        <pc:sldMkLst>
          <pc:docMk/>
          <pc:sldMk cId="2888483758" sldId="424"/>
        </pc:sldMkLst>
        <pc:spChg chg="mod">
          <ac:chgData name="Anderson, Dana" userId="ef42d58e-77ab-471b-b737-240a0adfda79" providerId="ADAL" clId="{EEE1DB44-7A34-40E3-850C-961C43DF3018}" dt="2024-12-21T00:34:18.696" v="12423" actId="13926"/>
          <ac:spMkLst>
            <pc:docMk/>
            <pc:sldMk cId="2888483758" sldId="424"/>
            <ac:spMk id="2" creationId="{A28186A1-11A8-21B1-B6A0-AA1A1DAA5A9A}"/>
          </ac:spMkLst>
        </pc:spChg>
        <pc:spChg chg="mod">
          <ac:chgData name="Anderson, Dana" userId="ef42d58e-77ab-471b-b737-240a0adfda79" providerId="ADAL" clId="{EEE1DB44-7A34-40E3-850C-961C43DF3018}" dt="2024-12-21T00:49:12.105" v="13736" actId="20577"/>
          <ac:spMkLst>
            <pc:docMk/>
            <pc:sldMk cId="2888483758" sldId="424"/>
            <ac:spMk id="5" creationId="{2726E51D-0E5E-98CC-19AE-F6AC7B00BF2E}"/>
          </ac:spMkLst>
        </pc:spChg>
      </pc:sldChg>
      <pc:sldChg chg="modSp add mod">
        <pc:chgData name="Anderson, Dana" userId="ef42d58e-77ab-471b-b737-240a0adfda79" providerId="ADAL" clId="{EEE1DB44-7A34-40E3-850C-961C43DF3018}" dt="2024-12-21T00:53:17.577" v="14188" actId="13926"/>
        <pc:sldMkLst>
          <pc:docMk/>
          <pc:sldMk cId="2035722942" sldId="425"/>
        </pc:sldMkLst>
        <pc:spChg chg="mod">
          <ac:chgData name="Anderson, Dana" userId="ef42d58e-77ab-471b-b737-240a0adfda79" providerId="ADAL" clId="{EEE1DB44-7A34-40E3-850C-961C43DF3018}" dt="2024-12-21T00:53:17.577" v="14188" actId="13926"/>
          <ac:spMkLst>
            <pc:docMk/>
            <pc:sldMk cId="2035722942" sldId="425"/>
            <ac:spMk id="2" creationId="{A28186A1-11A8-21B1-B6A0-AA1A1DAA5A9A}"/>
          </ac:spMkLst>
        </pc:spChg>
        <pc:spChg chg="mod">
          <ac:chgData name="Anderson, Dana" userId="ef42d58e-77ab-471b-b737-240a0adfda79" providerId="ADAL" clId="{EEE1DB44-7A34-40E3-850C-961C43DF3018}" dt="2024-12-21T00:53:14.131" v="14187" actId="403"/>
          <ac:spMkLst>
            <pc:docMk/>
            <pc:sldMk cId="2035722942" sldId="425"/>
            <ac:spMk id="5" creationId="{2726E51D-0E5E-98CC-19AE-F6AC7B00BF2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nderdx29\Downloads\Cyclistic%20Bike%20Plan%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nderdx29\Downloads\Cyclistic%20Bike%20Plan%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nderdx29\Downloads\Cyclistic%20Bike%20Plan%20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nderdx29\Downloads\Cyclistic%20Bike%20Plan%20Analysi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b="0" i="0" u="none" strike="noStrike" kern="1200" spc="0" baseline="0" dirty="0">
                <a:solidFill>
                  <a:sysClr val="windowText" lastClr="000000">
                    <a:lumMod val="65000"/>
                    <a:lumOff val="35000"/>
                  </a:sysClr>
                </a:solidFill>
              </a:rPr>
              <a:t>Single Ride Pass vs Year Pass Comparison (Classic Bikes Only)</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'Single Ride Pass vs. Year Pass'!$M$2</c:f>
              <c:strCache>
                <c:ptCount val="1"/>
                <c:pt idx="0">
                  <c:v>Single Ride Pass (Casual)</c:v>
                </c:pt>
              </c:strCache>
            </c:strRef>
          </c:tx>
          <c:spPr>
            <a:ln w="28575" cap="rnd">
              <a:solidFill>
                <a:srgbClr val="FC8E8E"/>
              </a:solidFill>
              <a:round/>
            </a:ln>
            <a:effectLst/>
          </c:spPr>
          <c:marker>
            <c:symbol val="none"/>
          </c:marker>
          <c:cat>
            <c:numRef>
              <c:f>'Single Ride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'Single Ride Pass vs. Year Pass'!$M$3:$M$367</c:f>
              <c:numCache>
                <c:formatCode>_("$"* #,##0.00_);_("$"* \(#,##0.00\);_("$"* "-"??_);_(@_)</c:formatCode>
                <c:ptCount val="365"/>
                <c:pt idx="0">
                  <c:v>3.28</c:v>
                </c:pt>
                <c:pt idx="1">
                  <c:v>6.56</c:v>
                </c:pt>
                <c:pt idx="2">
                  <c:v>9.84</c:v>
                </c:pt>
                <c:pt idx="3">
                  <c:v>13.12</c:v>
                </c:pt>
                <c:pt idx="4">
                  <c:v>16.399999999999999</c:v>
                </c:pt>
                <c:pt idx="5">
                  <c:v>19.68</c:v>
                </c:pt>
                <c:pt idx="6">
                  <c:v>22.959999999999997</c:v>
                </c:pt>
                <c:pt idx="7">
                  <c:v>26.24</c:v>
                </c:pt>
                <c:pt idx="8">
                  <c:v>29.52</c:v>
                </c:pt>
                <c:pt idx="9">
                  <c:v>32.799999999999997</c:v>
                </c:pt>
                <c:pt idx="10">
                  <c:v>36.08</c:v>
                </c:pt>
                <c:pt idx="11">
                  <c:v>39.36</c:v>
                </c:pt>
                <c:pt idx="12">
                  <c:v>42.64</c:v>
                </c:pt>
                <c:pt idx="13">
                  <c:v>45.919999999999995</c:v>
                </c:pt>
                <c:pt idx="14">
                  <c:v>49.199999999999996</c:v>
                </c:pt>
                <c:pt idx="15">
                  <c:v>52.48</c:v>
                </c:pt>
                <c:pt idx="16">
                  <c:v>55.76</c:v>
                </c:pt>
                <c:pt idx="17">
                  <c:v>59.04</c:v>
                </c:pt>
                <c:pt idx="18">
                  <c:v>62.319999999999993</c:v>
                </c:pt>
                <c:pt idx="19">
                  <c:v>65.599999999999994</c:v>
                </c:pt>
                <c:pt idx="20">
                  <c:v>68.88</c:v>
                </c:pt>
                <c:pt idx="21">
                  <c:v>72.16</c:v>
                </c:pt>
                <c:pt idx="22">
                  <c:v>75.44</c:v>
                </c:pt>
                <c:pt idx="23">
                  <c:v>78.72</c:v>
                </c:pt>
                <c:pt idx="24">
                  <c:v>82</c:v>
                </c:pt>
                <c:pt idx="25">
                  <c:v>85.28</c:v>
                </c:pt>
                <c:pt idx="26">
                  <c:v>88.559999999999988</c:v>
                </c:pt>
                <c:pt idx="27">
                  <c:v>91.839999999999989</c:v>
                </c:pt>
                <c:pt idx="28">
                  <c:v>95.11999999999999</c:v>
                </c:pt>
                <c:pt idx="29">
                  <c:v>98.399999999999991</c:v>
                </c:pt>
                <c:pt idx="30">
                  <c:v>101.67999999999999</c:v>
                </c:pt>
                <c:pt idx="31">
                  <c:v>104.96</c:v>
                </c:pt>
                <c:pt idx="32">
                  <c:v>108.24</c:v>
                </c:pt>
                <c:pt idx="33">
                  <c:v>111.52</c:v>
                </c:pt>
                <c:pt idx="34">
                  <c:v>114.8</c:v>
                </c:pt>
                <c:pt idx="35">
                  <c:v>118.08</c:v>
                </c:pt>
                <c:pt idx="36">
                  <c:v>121.36</c:v>
                </c:pt>
                <c:pt idx="37">
                  <c:v>124.63999999999999</c:v>
                </c:pt>
                <c:pt idx="38">
                  <c:v>127.91999999999999</c:v>
                </c:pt>
                <c:pt idx="39">
                  <c:v>131.19999999999999</c:v>
                </c:pt>
                <c:pt idx="40">
                  <c:v>134.47999999999999</c:v>
                </c:pt>
                <c:pt idx="41">
                  <c:v>137.76</c:v>
                </c:pt>
                <c:pt idx="42">
                  <c:v>141.04</c:v>
                </c:pt>
                <c:pt idx="43">
                  <c:v>144.32</c:v>
                </c:pt>
                <c:pt idx="44">
                  <c:v>147.6</c:v>
                </c:pt>
                <c:pt idx="45">
                  <c:v>150.88</c:v>
                </c:pt>
                <c:pt idx="46">
                  <c:v>154.16</c:v>
                </c:pt>
                <c:pt idx="47">
                  <c:v>157.44</c:v>
                </c:pt>
                <c:pt idx="48">
                  <c:v>160.72</c:v>
                </c:pt>
                <c:pt idx="49">
                  <c:v>164</c:v>
                </c:pt>
                <c:pt idx="50">
                  <c:v>167.28</c:v>
                </c:pt>
                <c:pt idx="51">
                  <c:v>170.56</c:v>
                </c:pt>
                <c:pt idx="52">
                  <c:v>173.84</c:v>
                </c:pt>
                <c:pt idx="53">
                  <c:v>177.11999999999998</c:v>
                </c:pt>
                <c:pt idx="54">
                  <c:v>180.39999999999998</c:v>
                </c:pt>
                <c:pt idx="55">
                  <c:v>183.67999999999998</c:v>
                </c:pt>
                <c:pt idx="56">
                  <c:v>186.95999999999998</c:v>
                </c:pt>
                <c:pt idx="57">
                  <c:v>190.23999999999998</c:v>
                </c:pt>
                <c:pt idx="58">
                  <c:v>193.51999999999998</c:v>
                </c:pt>
                <c:pt idx="59">
                  <c:v>196.79999999999998</c:v>
                </c:pt>
                <c:pt idx="60">
                  <c:v>200.07999999999998</c:v>
                </c:pt>
                <c:pt idx="61">
                  <c:v>203.35999999999999</c:v>
                </c:pt>
                <c:pt idx="62">
                  <c:v>206.64</c:v>
                </c:pt>
                <c:pt idx="63">
                  <c:v>209.92</c:v>
                </c:pt>
                <c:pt idx="64">
                  <c:v>213.2</c:v>
                </c:pt>
                <c:pt idx="65">
                  <c:v>216.48</c:v>
                </c:pt>
                <c:pt idx="66">
                  <c:v>219.76</c:v>
                </c:pt>
                <c:pt idx="67">
                  <c:v>223.04</c:v>
                </c:pt>
                <c:pt idx="68">
                  <c:v>226.32</c:v>
                </c:pt>
                <c:pt idx="69">
                  <c:v>229.6</c:v>
                </c:pt>
                <c:pt idx="70">
                  <c:v>232.88</c:v>
                </c:pt>
                <c:pt idx="71">
                  <c:v>236.16</c:v>
                </c:pt>
                <c:pt idx="72">
                  <c:v>239.44</c:v>
                </c:pt>
                <c:pt idx="73">
                  <c:v>242.72</c:v>
                </c:pt>
                <c:pt idx="74">
                  <c:v>245.99999999999997</c:v>
                </c:pt>
                <c:pt idx="75">
                  <c:v>249.27999999999997</c:v>
                </c:pt>
                <c:pt idx="76">
                  <c:v>252.55999999999997</c:v>
                </c:pt>
                <c:pt idx="77">
                  <c:v>255.83999999999997</c:v>
                </c:pt>
                <c:pt idx="78">
                  <c:v>259.12</c:v>
                </c:pt>
                <c:pt idx="79">
                  <c:v>262.39999999999998</c:v>
                </c:pt>
                <c:pt idx="80">
                  <c:v>265.68</c:v>
                </c:pt>
                <c:pt idx="81">
                  <c:v>268.95999999999998</c:v>
                </c:pt>
                <c:pt idx="82">
                  <c:v>272.24</c:v>
                </c:pt>
                <c:pt idx="83">
                  <c:v>275.52</c:v>
                </c:pt>
                <c:pt idx="84">
                  <c:v>278.8</c:v>
                </c:pt>
                <c:pt idx="85">
                  <c:v>282.08</c:v>
                </c:pt>
                <c:pt idx="86">
                  <c:v>285.35999999999996</c:v>
                </c:pt>
                <c:pt idx="87">
                  <c:v>288.64</c:v>
                </c:pt>
                <c:pt idx="88">
                  <c:v>291.91999999999996</c:v>
                </c:pt>
                <c:pt idx="89">
                  <c:v>295.2</c:v>
                </c:pt>
                <c:pt idx="90">
                  <c:v>298.47999999999996</c:v>
                </c:pt>
                <c:pt idx="91">
                  <c:v>301.76</c:v>
                </c:pt>
                <c:pt idx="92">
                  <c:v>305.03999999999996</c:v>
                </c:pt>
                <c:pt idx="93">
                  <c:v>308.32</c:v>
                </c:pt>
                <c:pt idx="94">
                  <c:v>311.59999999999997</c:v>
                </c:pt>
                <c:pt idx="95">
                  <c:v>314.88</c:v>
                </c:pt>
                <c:pt idx="96">
                  <c:v>318.15999999999997</c:v>
                </c:pt>
                <c:pt idx="97">
                  <c:v>321.44</c:v>
                </c:pt>
                <c:pt idx="98">
                  <c:v>324.71999999999997</c:v>
                </c:pt>
                <c:pt idx="99">
                  <c:v>328</c:v>
                </c:pt>
                <c:pt idx="100">
                  <c:v>331.28</c:v>
                </c:pt>
                <c:pt idx="101">
                  <c:v>334.56</c:v>
                </c:pt>
                <c:pt idx="102">
                  <c:v>337.84</c:v>
                </c:pt>
                <c:pt idx="103">
                  <c:v>341.12</c:v>
                </c:pt>
                <c:pt idx="104">
                  <c:v>344.4</c:v>
                </c:pt>
                <c:pt idx="105">
                  <c:v>347.68</c:v>
                </c:pt>
                <c:pt idx="106">
                  <c:v>350.96</c:v>
                </c:pt>
                <c:pt idx="107">
                  <c:v>354.23999999999995</c:v>
                </c:pt>
                <c:pt idx="108">
                  <c:v>357.52</c:v>
                </c:pt>
                <c:pt idx="109">
                  <c:v>360.79999999999995</c:v>
                </c:pt>
                <c:pt idx="110">
                  <c:v>364.08</c:v>
                </c:pt>
                <c:pt idx="111">
                  <c:v>367.35999999999996</c:v>
                </c:pt>
                <c:pt idx="112">
                  <c:v>370.64</c:v>
                </c:pt>
                <c:pt idx="113">
                  <c:v>373.91999999999996</c:v>
                </c:pt>
                <c:pt idx="114">
                  <c:v>377.2</c:v>
                </c:pt>
                <c:pt idx="115">
                  <c:v>380.47999999999996</c:v>
                </c:pt>
                <c:pt idx="116">
                  <c:v>383.76</c:v>
                </c:pt>
                <c:pt idx="117">
                  <c:v>387.03999999999996</c:v>
                </c:pt>
                <c:pt idx="118">
                  <c:v>390.32</c:v>
                </c:pt>
                <c:pt idx="119">
                  <c:v>393.59999999999997</c:v>
                </c:pt>
                <c:pt idx="120">
                  <c:v>396.88</c:v>
                </c:pt>
                <c:pt idx="121">
                  <c:v>400.15999999999997</c:v>
                </c:pt>
                <c:pt idx="122">
                  <c:v>403.44</c:v>
                </c:pt>
                <c:pt idx="123">
                  <c:v>406.71999999999997</c:v>
                </c:pt>
                <c:pt idx="124">
                  <c:v>410</c:v>
                </c:pt>
                <c:pt idx="125">
                  <c:v>413.28</c:v>
                </c:pt>
                <c:pt idx="126">
                  <c:v>416.56</c:v>
                </c:pt>
                <c:pt idx="127">
                  <c:v>419.84</c:v>
                </c:pt>
                <c:pt idx="128">
                  <c:v>423.11999999999995</c:v>
                </c:pt>
                <c:pt idx="129">
                  <c:v>426.4</c:v>
                </c:pt>
                <c:pt idx="130">
                  <c:v>429.67999999999995</c:v>
                </c:pt>
                <c:pt idx="131">
                  <c:v>432.96</c:v>
                </c:pt>
                <c:pt idx="132">
                  <c:v>436.23999999999995</c:v>
                </c:pt>
                <c:pt idx="133">
                  <c:v>439.52</c:v>
                </c:pt>
                <c:pt idx="134">
                  <c:v>442.79999999999995</c:v>
                </c:pt>
                <c:pt idx="135">
                  <c:v>446.08</c:v>
                </c:pt>
                <c:pt idx="136">
                  <c:v>449.35999999999996</c:v>
                </c:pt>
                <c:pt idx="137">
                  <c:v>452.64</c:v>
                </c:pt>
                <c:pt idx="138">
                  <c:v>455.91999999999996</c:v>
                </c:pt>
                <c:pt idx="139">
                  <c:v>459.2</c:v>
                </c:pt>
                <c:pt idx="140">
                  <c:v>462.47999999999996</c:v>
                </c:pt>
                <c:pt idx="141">
                  <c:v>465.76</c:v>
                </c:pt>
                <c:pt idx="142">
                  <c:v>469.03999999999996</c:v>
                </c:pt>
                <c:pt idx="143">
                  <c:v>472.32</c:v>
                </c:pt>
                <c:pt idx="144">
                  <c:v>475.59999999999997</c:v>
                </c:pt>
                <c:pt idx="145">
                  <c:v>478.88</c:v>
                </c:pt>
                <c:pt idx="146">
                  <c:v>482.15999999999997</c:v>
                </c:pt>
                <c:pt idx="147">
                  <c:v>485.44</c:v>
                </c:pt>
                <c:pt idx="148">
                  <c:v>488.71999999999997</c:v>
                </c:pt>
                <c:pt idx="149">
                  <c:v>491.99999999999994</c:v>
                </c:pt>
                <c:pt idx="150">
                  <c:v>495.28</c:v>
                </c:pt>
                <c:pt idx="151">
                  <c:v>498.55999999999995</c:v>
                </c:pt>
                <c:pt idx="152">
                  <c:v>501.84</c:v>
                </c:pt>
                <c:pt idx="153">
                  <c:v>505.11999999999995</c:v>
                </c:pt>
                <c:pt idx="154">
                  <c:v>508.4</c:v>
                </c:pt>
                <c:pt idx="155">
                  <c:v>511.67999999999995</c:v>
                </c:pt>
                <c:pt idx="156">
                  <c:v>514.95999999999992</c:v>
                </c:pt>
                <c:pt idx="157">
                  <c:v>518.24</c:v>
                </c:pt>
                <c:pt idx="158">
                  <c:v>521.52</c:v>
                </c:pt>
                <c:pt idx="159">
                  <c:v>524.79999999999995</c:v>
                </c:pt>
                <c:pt idx="160">
                  <c:v>528.07999999999993</c:v>
                </c:pt>
                <c:pt idx="161">
                  <c:v>531.36</c:v>
                </c:pt>
                <c:pt idx="162">
                  <c:v>534.64</c:v>
                </c:pt>
                <c:pt idx="163">
                  <c:v>537.91999999999996</c:v>
                </c:pt>
                <c:pt idx="164">
                  <c:v>541.19999999999993</c:v>
                </c:pt>
                <c:pt idx="165">
                  <c:v>544.48</c:v>
                </c:pt>
                <c:pt idx="166">
                  <c:v>547.76</c:v>
                </c:pt>
                <c:pt idx="167">
                  <c:v>551.04</c:v>
                </c:pt>
                <c:pt idx="168">
                  <c:v>554.31999999999994</c:v>
                </c:pt>
                <c:pt idx="169">
                  <c:v>557.6</c:v>
                </c:pt>
                <c:pt idx="170">
                  <c:v>560.88</c:v>
                </c:pt>
                <c:pt idx="171">
                  <c:v>564.16</c:v>
                </c:pt>
                <c:pt idx="172">
                  <c:v>567.43999999999994</c:v>
                </c:pt>
                <c:pt idx="173">
                  <c:v>570.71999999999991</c:v>
                </c:pt>
                <c:pt idx="174">
                  <c:v>574</c:v>
                </c:pt>
                <c:pt idx="175">
                  <c:v>577.28</c:v>
                </c:pt>
                <c:pt idx="176">
                  <c:v>580.55999999999995</c:v>
                </c:pt>
                <c:pt idx="177">
                  <c:v>583.83999999999992</c:v>
                </c:pt>
                <c:pt idx="178">
                  <c:v>587.12</c:v>
                </c:pt>
                <c:pt idx="179">
                  <c:v>590.4</c:v>
                </c:pt>
                <c:pt idx="180">
                  <c:v>593.67999999999995</c:v>
                </c:pt>
                <c:pt idx="181">
                  <c:v>596.95999999999992</c:v>
                </c:pt>
                <c:pt idx="182">
                  <c:v>600.24</c:v>
                </c:pt>
                <c:pt idx="183">
                  <c:v>603.52</c:v>
                </c:pt>
                <c:pt idx="184">
                  <c:v>606.79999999999995</c:v>
                </c:pt>
                <c:pt idx="185">
                  <c:v>610.07999999999993</c:v>
                </c:pt>
                <c:pt idx="186">
                  <c:v>613.36</c:v>
                </c:pt>
                <c:pt idx="187">
                  <c:v>616.64</c:v>
                </c:pt>
                <c:pt idx="188">
                  <c:v>619.91999999999996</c:v>
                </c:pt>
                <c:pt idx="189">
                  <c:v>623.19999999999993</c:v>
                </c:pt>
                <c:pt idx="190">
                  <c:v>626.48</c:v>
                </c:pt>
                <c:pt idx="191">
                  <c:v>629.76</c:v>
                </c:pt>
                <c:pt idx="192">
                  <c:v>633.04</c:v>
                </c:pt>
                <c:pt idx="193">
                  <c:v>636.31999999999994</c:v>
                </c:pt>
                <c:pt idx="194">
                  <c:v>639.59999999999991</c:v>
                </c:pt>
                <c:pt idx="195">
                  <c:v>642.88</c:v>
                </c:pt>
                <c:pt idx="196">
                  <c:v>646.16</c:v>
                </c:pt>
                <c:pt idx="197">
                  <c:v>649.43999999999994</c:v>
                </c:pt>
                <c:pt idx="198">
                  <c:v>652.71999999999991</c:v>
                </c:pt>
                <c:pt idx="199">
                  <c:v>656</c:v>
                </c:pt>
                <c:pt idx="200">
                  <c:v>659.28</c:v>
                </c:pt>
                <c:pt idx="201">
                  <c:v>662.56</c:v>
                </c:pt>
                <c:pt idx="202">
                  <c:v>665.83999999999992</c:v>
                </c:pt>
                <c:pt idx="203">
                  <c:v>669.12</c:v>
                </c:pt>
                <c:pt idx="204">
                  <c:v>672.4</c:v>
                </c:pt>
                <c:pt idx="205">
                  <c:v>675.68</c:v>
                </c:pt>
                <c:pt idx="206">
                  <c:v>678.95999999999992</c:v>
                </c:pt>
                <c:pt idx="207">
                  <c:v>682.24</c:v>
                </c:pt>
                <c:pt idx="208">
                  <c:v>685.52</c:v>
                </c:pt>
                <c:pt idx="209">
                  <c:v>688.8</c:v>
                </c:pt>
                <c:pt idx="210">
                  <c:v>692.07999999999993</c:v>
                </c:pt>
                <c:pt idx="211">
                  <c:v>695.36</c:v>
                </c:pt>
                <c:pt idx="212">
                  <c:v>698.64</c:v>
                </c:pt>
                <c:pt idx="213">
                  <c:v>701.92</c:v>
                </c:pt>
                <c:pt idx="214">
                  <c:v>705.19999999999993</c:v>
                </c:pt>
                <c:pt idx="215">
                  <c:v>708.4799999999999</c:v>
                </c:pt>
                <c:pt idx="216">
                  <c:v>711.76</c:v>
                </c:pt>
                <c:pt idx="217">
                  <c:v>715.04</c:v>
                </c:pt>
                <c:pt idx="218">
                  <c:v>718.31999999999994</c:v>
                </c:pt>
                <c:pt idx="219">
                  <c:v>721.59999999999991</c:v>
                </c:pt>
                <c:pt idx="220">
                  <c:v>724.88</c:v>
                </c:pt>
                <c:pt idx="221">
                  <c:v>728.16</c:v>
                </c:pt>
                <c:pt idx="222">
                  <c:v>731.43999999999994</c:v>
                </c:pt>
                <c:pt idx="223">
                  <c:v>734.71999999999991</c:v>
                </c:pt>
                <c:pt idx="224">
                  <c:v>738</c:v>
                </c:pt>
                <c:pt idx="225">
                  <c:v>741.28</c:v>
                </c:pt>
                <c:pt idx="226">
                  <c:v>744.56</c:v>
                </c:pt>
                <c:pt idx="227">
                  <c:v>747.83999999999992</c:v>
                </c:pt>
                <c:pt idx="228">
                  <c:v>751.12</c:v>
                </c:pt>
                <c:pt idx="229">
                  <c:v>754.4</c:v>
                </c:pt>
                <c:pt idx="230">
                  <c:v>757.68</c:v>
                </c:pt>
                <c:pt idx="231">
                  <c:v>760.95999999999992</c:v>
                </c:pt>
                <c:pt idx="232">
                  <c:v>764.24</c:v>
                </c:pt>
                <c:pt idx="233">
                  <c:v>767.52</c:v>
                </c:pt>
                <c:pt idx="234">
                  <c:v>770.8</c:v>
                </c:pt>
                <c:pt idx="235">
                  <c:v>774.07999999999993</c:v>
                </c:pt>
                <c:pt idx="236">
                  <c:v>777.3599999999999</c:v>
                </c:pt>
                <c:pt idx="237">
                  <c:v>780.64</c:v>
                </c:pt>
                <c:pt idx="238">
                  <c:v>783.92</c:v>
                </c:pt>
                <c:pt idx="239">
                  <c:v>787.19999999999993</c:v>
                </c:pt>
                <c:pt idx="240">
                  <c:v>790.4799999999999</c:v>
                </c:pt>
                <c:pt idx="241">
                  <c:v>793.76</c:v>
                </c:pt>
                <c:pt idx="242">
                  <c:v>797.04</c:v>
                </c:pt>
                <c:pt idx="243">
                  <c:v>800.31999999999994</c:v>
                </c:pt>
                <c:pt idx="244">
                  <c:v>803.59999999999991</c:v>
                </c:pt>
                <c:pt idx="245">
                  <c:v>806.88</c:v>
                </c:pt>
                <c:pt idx="246">
                  <c:v>810.16</c:v>
                </c:pt>
                <c:pt idx="247">
                  <c:v>813.43999999999994</c:v>
                </c:pt>
                <c:pt idx="248">
                  <c:v>816.71999999999991</c:v>
                </c:pt>
                <c:pt idx="249">
                  <c:v>820</c:v>
                </c:pt>
                <c:pt idx="250">
                  <c:v>823.28</c:v>
                </c:pt>
                <c:pt idx="251">
                  <c:v>826.56</c:v>
                </c:pt>
                <c:pt idx="252">
                  <c:v>829.83999999999992</c:v>
                </c:pt>
                <c:pt idx="253">
                  <c:v>833.12</c:v>
                </c:pt>
                <c:pt idx="254">
                  <c:v>836.4</c:v>
                </c:pt>
                <c:pt idx="255">
                  <c:v>839.68</c:v>
                </c:pt>
                <c:pt idx="256">
                  <c:v>842.95999999999992</c:v>
                </c:pt>
                <c:pt idx="257">
                  <c:v>846.2399999999999</c:v>
                </c:pt>
                <c:pt idx="258">
                  <c:v>849.52</c:v>
                </c:pt>
                <c:pt idx="259">
                  <c:v>852.8</c:v>
                </c:pt>
                <c:pt idx="260">
                  <c:v>856.07999999999993</c:v>
                </c:pt>
                <c:pt idx="261">
                  <c:v>859.3599999999999</c:v>
                </c:pt>
                <c:pt idx="262">
                  <c:v>862.64</c:v>
                </c:pt>
                <c:pt idx="263">
                  <c:v>865.92</c:v>
                </c:pt>
                <c:pt idx="264">
                  <c:v>869.19999999999993</c:v>
                </c:pt>
                <c:pt idx="265">
                  <c:v>872.4799999999999</c:v>
                </c:pt>
                <c:pt idx="266">
                  <c:v>875.76</c:v>
                </c:pt>
                <c:pt idx="267">
                  <c:v>879.04</c:v>
                </c:pt>
                <c:pt idx="268">
                  <c:v>882.31999999999994</c:v>
                </c:pt>
                <c:pt idx="269">
                  <c:v>885.59999999999991</c:v>
                </c:pt>
                <c:pt idx="270">
                  <c:v>888.88</c:v>
                </c:pt>
                <c:pt idx="271">
                  <c:v>892.16</c:v>
                </c:pt>
                <c:pt idx="272">
                  <c:v>895.43999999999994</c:v>
                </c:pt>
                <c:pt idx="273">
                  <c:v>898.71999999999991</c:v>
                </c:pt>
                <c:pt idx="274">
                  <c:v>902</c:v>
                </c:pt>
                <c:pt idx="275">
                  <c:v>905.28</c:v>
                </c:pt>
                <c:pt idx="276">
                  <c:v>908.56</c:v>
                </c:pt>
                <c:pt idx="277">
                  <c:v>911.83999999999992</c:v>
                </c:pt>
                <c:pt idx="278">
                  <c:v>915.11999999999989</c:v>
                </c:pt>
                <c:pt idx="279">
                  <c:v>918.4</c:v>
                </c:pt>
                <c:pt idx="280">
                  <c:v>921.68</c:v>
                </c:pt>
                <c:pt idx="281">
                  <c:v>924.95999999999992</c:v>
                </c:pt>
                <c:pt idx="282">
                  <c:v>928.2399999999999</c:v>
                </c:pt>
                <c:pt idx="283">
                  <c:v>931.52</c:v>
                </c:pt>
                <c:pt idx="284">
                  <c:v>934.8</c:v>
                </c:pt>
                <c:pt idx="285">
                  <c:v>938.07999999999993</c:v>
                </c:pt>
                <c:pt idx="286">
                  <c:v>941.3599999999999</c:v>
                </c:pt>
                <c:pt idx="287">
                  <c:v>944.64</c:v>
                </c:pt>
                <c:pt idx="288">
                  <c:v>947.92</c:v>
                </c:pt>
                <c:pt idx="289">
                  <c:v>951.19999999999993</c:v>
                </c:pt>
                <c:pt idx="290">
                  <c:v>954.4799999999999</c:v>
                </c:pt>
                <c:pt idx="291">
                  <c:v>957.76</c:v>
                </c:pt>
                <c:pt idx="292">
                  <c:v>961.04</c:v>
                </c:pt>
                <c:pt idx="293">
                  <c:v>964.31999999999994</c:v>
                </c:pt>
                <c:pt idx="294">
                  <c:v>967.59999999999991</c:v>
                </c:pt>
                <c:pt idx="295">
                  <c:v>970.88</c:v>
                </c:pt>
                <c:pt idx="296">
                  <c:v>974.16</c:v>
                </c:pt>
                <c:pt idx="297">
                  <c:v>977.43999999999994</c:v>
                </c:pt>
                <c:pt idx="298">
                  <c:v>980.71999999999991</c:v>
                </c:pt>
                <c:pt idx="299">
                  <c:v>983.99999999999989</c:v>
                </c:pt>
                <c:pt idx="300">
                  <c:v>987.28</c:v>
                </c:pt>
                <c:pt idx="301">
                  <c:v>990.56</c:v>
                </c:pt>
                <c:pt idx="302">
                  <c:v>993.83999999999992</c:v>
                </c:pt>
                <c:pt idx="303">
                  <c:v>997.11999999999989</c:v>
                </c:pt>
                <c:pt idx="304">
                  <c:v>1000.4</c:v>
                </c:pt>
                <c:pt idx="305">
                  <c:v>1003.68</c:v>
                </c:pt>
                <c:pt idx="306">
                  <c:v>1006.9599999999999</c:v>
                </c:pt>
                <c:pt idx="307">
                  <c:v>1010.2399999999999</c:v>
                </c:pt>
                <c:pt idx="308">
                  <c:v>1013.52</c:v>
                </c:pt>
                <c:pt idx="309">
                  <c:v>1016.8</c:v>
                </c:pt>
                <c:pt idx="310">
                  <c:v>1020.0799999999999</c:v>
                </c:pt>
                <c:pt idx="311">
                  <c:v>1023.3599999999999</c:v>
                </c:pt>
                <c:pt idx="312">
                  <c:v>1026.6399999999999</c:v>
                </c:pt>
                <c:pt idx="313">
                  <c:v>1029.9199999999998</c:v>
                </c:pt>
                <c:pt idx="314">
                  <c:v>1033.2</c:v>
                </c:pt>
                <c:pt idx="315">
                  <c:v>1036.48</c:v>
                </c:pt>
                <c:pt idx="316">
                  <c:v>1039.76</c:v>
                </c:pt>
                <c:pt idx="317">
                  <c:v>1043.04</c:v>
                </c:pt>
                <c:pt idx="318">
                  <c:v>1046.32</c:v>
                </c:pt>
                <c:pt idx="319">
                  <c:v>1049.5999999999999</c:v>
                </c:pt>
                <c:pt idx="320">
                  <c:v>1052.8799999999999</c:v>
                </c:pt>
                <c:pt idx="321">
                  <c:v>1056.1599999999999</c:v>
                </c:pt>
                <c:pt idx="322">
                  <c:v>1059.4399999999998</c:v>
                </c:pt>
                <c:pt idx="323">
                  <c:v>1062.72</c:v>
                </c:pt>
                <c:pt idx="324">
                  <c:v>1066</c:v>
                </c:pt>
                <c:pt idx="325">
                  <c:v>1069.28</c:v>
                </c:pt>
                <c:pt idx="326">
                  <c:v>1072.56</c:v>
                </c:pt>
                <c:pt idx="327">
                  <c:v>1075.8399999999999</c:v>
                </c:pt>
                <c:pt idx="328">
                  <c:v>1079.1199999999999</c:v>
                </c:pt>
                <c:pt idx="329">
                  <c:v>1082.3999999999999</c:v>
                </c:pt>
                <c:pt idx="330">
                  <c:v>1085.6799999999998</c:v>
                </c:pt>
                <c:pt idx="331">
                  <c:v>1088.96</c:v>
                </c:pt>
                <c:pt idx="332">
                  <c:v>1092.24</c:v>
                </c:pt>
                <c:pt idx="333">
                  <c:v>1095.52</c:v>
                </c:pt>
                <c:pt idx="334">
                  <c:v>1098.8</c:v>
                </c:pt>
                <c:pt idx="335">
                  <c:v>1102.08</c:v>
                </c:pt>
                <c:pt idx="336">
                  <c:v>1105.3599999999999</c:v>
                </c:pt>
                <c:pt idx="337">
                  <c:v>1108.6399999999999</c:v>
                </c:pt>
                <c:pt idx="338">
                  <c:v>1111.9199999999998</c:v>
                </c:pt>
                <c:pt idx="339">
                  <c:v>1115.2</c:v>
                </c:pt>
                <c:pt idx="340">
                  <c:v>1118.48</c:v>
                </c:pt>
                <c:pt idx="341">
                  <c:v>1121.76</c:v>
                </c:pt>
                <c:pt idx="342">
                  <c:v>1125.04</c:v>
                </c:pt>
                <c:pt idx="343">
                  <c:v>1128.32</c:v>
                </c:pt>
                <c:pt idx="344">
                  <c:v>1131.5999999999999</c:v>
                </c:pt>
                <c:pt idx="345">
                  <c:v>1134.8799999999999</c:v>
                </c:pt>
                <c:pt idx="346">
                  <c:v>1138.1599999999999</c:v>
                </c:pt>
                <c:pt idx="347">
                  <c:v>1141.4399999999998</c:v>
                </c:pt>
                <c:pt idx="348">
                  <c:v>1144.72</c:v>
                </c:pt>
                <c:pt idx="349">
                  <c:v>1148</c:v>
                </c:pt>
                <c:pt idx="350">
                  <c:v>1151.28</c:v>
                </c:pt>
                <c:pt idx="351">
                  <c:v>1154.56</c:v>
                </c:pt>
                <c:pt idx="352">
                  <c:v>1157.8399999999999</c:v>
                </c:pt>
                <c:pt idx="353">
                  <c:v>1161.1199999999999</c:v>
                </c:pt>
                <c:pt idx="354">
                  <c:v>1164.3999999999999</c:v>
                </c:pt>
                <c:pt idx="355">
                  <c:v>1167.6799999999998</c:v>
                </c:pt>
                <c:pt idx="356">
                  <c:v>1170.96</c:v>
                </c:pt>
                <c:pt idx="357">
                  <c:v>1174.24</c:v>
                </c:pt>
                <c:pt idx="358">
                  <c:v>1177.52</c:v>
                </c:pt>
                <c:pt idx="359">
                  <c:v>1180.8</c:v>
                </c:pt>
                <c:pt idx="360">
                  <c:v>1184.08</c:v>
                </c:pt>
                <c:pt idx="361">
                  <c:v>1187.3599999999999</c:v>
                </c:pt>
                <c:pt idx="362">
                  <c:v>1190.6399999999999</c:v>
                </c:pt>
                <c:pt idx="363">
                  <c:v>1193.9199999999998</c:v>
                </c:pt>
                <c:pt idx="364">
                  <c:v>1197.1999999999998</c:v>
                </c:pt>
              </c:numCache>
            </c:numRef>
          </c:val>
          <c:smooth val="0"/>
          <c:extLst>
            <c:ext xmlns:c16="http://schemas.microsoft.com/office/drawing/2014/chart" uri="{C3380CC4-5D6E-409C-BE32-E72D297353CC}">
              <c16:uniqueId val="{00000000-4BC0-4C4D-B33B-783EBFEC4F57}"/>
            </c:ext>
          </c:extLst>
        </c:ser>
        <c:ser>
          <c:idx val="1"/>
          <c:order val="1"/>
          <c:tx>
            <c:strRef>
              <c:f>'Single Ride Pass vs. Year Pass'!$N$2</c:f>
              <c:strCache>
                <c:ptCount val="1"/>
                <c:pt idx="0">
                  <c:v>Year Pass (Member)</c:v>
                </c:pt>
              </c:strCache>
            </c:strRef>
          </c:tx>
          <c:spPr>
            <a:ln w="28575" cap="rnd">
              <a:solidFill>
                <a:srgbClr val="37D9E1"/>
              </a:solidFill>
              <a:round/>
            </a:ln>
            <a:effectLst/>
          </c:spPr>
          <c:marker>
            <c:symbol val="none"/>
          </c:marker>
          <c:cat>
            <c:numRef>
              <c:f>'Single Ride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'Single Ride Pass vs. Year Pass'!$N$3:$N$367</c:f>
              <c:numCache>
                <c:formatCode>_("$"* #,##0.00_);_("$"* \(#,##0.00\);_("$"* "-"??_);_(@_)</c:formatCode>
                <c:ptCount val="365"/>
                <c:pt idx="0">
                  <c:v>143.9</c:v>
                </c:pt>
                <c:pt idx="1">
                  <c:v>143.9</c:v>
                </c:pt>
                <c:pt idx="2">
                  <c:v>143.9</c:v>
                </c:pt>
                <c:pt idx="3">
                  <c:v>143.9</c:v>
                </c:pt>
                <c:pt idx="4">
                  <c:v>143.9</c:v>
                </c:pt>
                <c:pt idx="5">
                  <c:v>143.9</c:v>
                </c:pt>
                <c:pt idx="6">
                  <c:v>143.9</c:v>
                </c:pt>
                <c:pt idx="7">
                  <c:v>143.9</c:v>
                </c:pt>
                <c:pt idx="8">
                  <c:v>143.9</c:v>
                </c:pt>
                <c:pt idx="9">
                  <c:v>143.9</c:v>
                </c:pt>
                <c:pt idx="10">
                  <c:v>143.9</c:v>
                </c:pt>
                <c:pt idx="11">
                  <c:v>143.9</c:v>
                </c:pt>
                <c:pt idx="12">
                  <c:v>143.9</c:v>
                </c:pt>
                <c:pt idx="13">
                  <c:v>143.9</c:v>
                </c:pt>
                <c:pt idx="14">
                  <c:v>143.9</c:v>
                </c:pt>
                <c:pt idx="15">
                  <c:v>143.9</c:v>
                </c:pt>
                <c:pt idx="16">
                  <c:v>143.9</c:v>
                </c:pt>
                <c:pt idx="17">
                  <c:v>143.9</c:v>
                </c:pt>
                <c:pt idx="18">
                  <c:v>143.9</c:v>
                </c:pt>
                <c:pt idx="19">
                  <c:v>143.9</c:v>
                </c:pt>
                <c:pt idx="20">
                  <c:v>143.9</c:v>
                </c:pt>
                <c:pt idx="21">
                  <c:v>143.9</c:v>
                </c:pt>
                <c:pt idx="22">
                  <c:v>143.9</c:v>
                </c:pt>
                <c:pt idx="23">
                  <c:v>143.9</c:v>
                </c:pt>
                <c:pt idx="24">
                  <c:v>143.9</c:v>
                </c:pt>
                <c:pt idx="25">
                  <c:v>143.9</c:v>
                </c:pt>
                <c:pt idx="26">
                  <c:v>143.9</c:v>
                </c:pt>
                <c:pt idx="27">
                  <c:v>143.9</c:v>
                </c:pt>
                <c:pt idx="28">
                  <c:v>143.9</c:v>
                </c:pt>
                <c:pt idx="29">
                  <c:v>143.9</c:v>
                </c:pt>
                <c:pt idx="30">
                  <c:v>143.9</c:v>
                </c:pt>
                <c:pt idx="31">
                  <c:v>143.9</c:v>
                </c:pt>
                <c:pt idx="32">
                  <c:v>143.9</c:v>
                </c:pt>
                <c:pt idx="33">
                  <c:v>143.9</c:v>
                </c:pt>
                <c:pt idx="34">
                  <c:v>143.9</c:v>
                </c:pt>
                <c:pt idx="35">
                  <c:v>143.9</c:v>
                </c:pt>
                <c:pt idx="36">
                  <c:v>143.9</c:v>
                </c:pt>
                <c:pt idx="37">
                  <c:v>143.9</c:v>
                </c:pt>
                <c:pt idx="38">
                  <c:v>143.9</c:v>
                </c:pt>
                <c:pt idx="39">
                  <c:v>143.9</c:v>
                </c:pt>
                <c:pt idx="40">
                  <c:v>143.9</c:v>
                </c:pt>
                <c:pt idx="41">
                  <c:v>143.9</c:v>
                </c:pt>
                <c:pt idx="42">
                  <c:v>143.9</c:v>
                </c:pt>
                <c:pt idx="43">
                  <c:v>143.9</c:v>
                </c:pt>
                <c:pt idx="44">
                  <c:v>143.9</c:v>
                </c:pt>
                <c:pt idx="45">
                  <c:v>143.9</c:v>
                </c:pt>
                <c:pt idx="46">
                  <c:v>143.9</c:v>
                </c:pt>
                <c:pt idx="47">
                  <c:v>143.9</c:v>
                </c:pt>
                <c:pt idx="48">
                  <c:v>143.9</c:v>
                </c:pt>
                <c:pt idx="49">
                  <c:v>143.9</c:v>
                </c:pt>
                <c:pt idx="50">
                  <c:v>143.9</c:v>
                </c:pt>
                <c:pt idx="51">
                  <c:v>143.9</c:v>
                </c:pt>
                <c:pt idx="52">
                  <c:v>143.9</c:v>
                </c:pt>
                <c:pt idx="53">
                  <c:v>143.9</c:v>
                </c:pt>
                <c:pt idx="54">
                  <c:v>143.9</c:v>
                </c:pt>
                <c:pt idx="55">
                  <c:v>143.9</c:v>
                </c:pt>
                <c:pt idx="56">
                  <c:v>143.9</c:v>
                </c:pt>
                <c:pt idx="57">
                  <c:v>143.9</c:v>
                </c:pt>
                <c:pt idx="58">
                  <c:v>143.9</c:v>
                </c:pt>
                <c:pt idx="59">
                  <c:v>143.9</c:v>
                </c:pt>
                <c:pt idx="60">
                  <c:v>143.9</c:v>
                </c:pt>
                <c:pt idx="61">
                  <c:v>143.9</c:v>
                </c:pt>
                <c:pt idx="62">
                  <c:v>143.9</c:v>
                </c:pt>
                <c:pt idx="63">
                  <c:v>143.9</c:v>
                </c:pt>
                <c:pt idx="64">
                  <c:v>143.9</c:v>
                </c:pt>
                <c:pt idx="65">
                  <c:v>143.9</c:v>
                </c:pt>
                <c:pt idx="66">
                  <c:v>143.9</c:v>
                </c:pt>
                <c:pt idx="67">
                  <c:v>143.9</c:v>
                </c:pt>
                <c:pt idx="68">
                  <c:v>143.9</c:v>
                </c:pt>
                <c:pt idx="69">
                  <c:v>143.9</c:v>
                </c:pt>
                <c:pt idx="70">
                  <c:v>143.9</c:v>
                </c:pt>
                <c:pt idx="71">
                  <c:v>143.9</c:v>
                </c:pt>
                <c:pt idx="72">
                  <c:v>143.9</c:v>
                </c:pt>
                <c:pt idx="73">
                  <c:v>143.9</c:v>
                </c:pt>
                <c:pt idx="74">
                  <c:v>143.9</c:v>
                </c:pt>
                <c:pt idx="75">
                  <c:v>143.9</c:v>
                </c:pt>
                <c:pt idx="76">
                  <c:v>143.9</c:v>
                </c:pt>
                <c:pt idx="77">
                  <c:v>143.9</c:v>
                </c:pt>
                <c:pt idx="78">
                  <c:v>143.9</c:v>
                </c:pt>
                <c:pt idx="79">
                  <c:v>143.9</c:v>
                </c:pt>
                <c:pt idx="80">
                  <c:v>143.9</c:v>
                </c:pt>
                <c:pt idx="81">
                  <c:v>143.9</c:v>
                </c:pt>
                <c:pt idx="82">
                  <c:v>143.9</c:v>
                </c:pt>
                <c:pt idx="83">
                  <c:v>143.9</c:v>
                </c:pt>
                <c:pt idx="84">
                  <c:v>143.9</c:v>
                </c:pt>
                <c:pt idx="85">
                  <c:v>143.9</c:v>
                </c:pt>
                <c:pt idx="86">
                  <c:v>143.9</c:v>
                </c:pt>
                <c:pt idx="87">
                  <c:v>143.9</c:v>
                </c:pt>
                <c:pt idx="88">
                  <c:v>143.9</c:v>
                </c:pt>
                <c:pt idx="89">
                  <c:v>143.9</c:v>
                </c:pt>
                <c:pt idx="90">
                  <c:v>143.9</c:v>
                </c:pt>
                <c:pt idx="91">
                  <c:v>143.9</c:v>
                </c:pt>
                <c:pt idx="92">
                  <c:v>143.9</c:v>
                </c:pt>
                <c:pt idx="93">
                  <c:v>143.9</c:v>
                </c:pt>
                <c:pt idx="94">
                  <c:v>143.9</c:v>
                </c:pt>
                <c:pt idx="95">
                  <c:v>143.9</c:v>
                </c:pt>
                <c:pt idx="96">
                  <c:v>143.9</c:v>
                </c:pt>
                <c:pt idx="97">
                  <c:v>143.9</c:v>
                </c:pt>
                <c:pt idx="98">
                  <c:v>143.9</c:v>
                </c:pt>
                <c:pt idx="99">
                  <c:v>143.9</c:v>
                </c:pt>
                <c:pt idx="100">
                  <c:v>143.9</c:v>
                </c:pt>
                <c:pt idx="101">
                  <c:v>143.9</c:v>
                </c:pt>
                <c:pt idx="102">
                  <c:v>143.9</c:v>
                </c:pt>
                <c:pt idx="103">
                  <c:v>143.9</c:v>
                </c:pt>
                <c:pt idx="104">
                  <c:v>143.9</c:v>
                </c:pt>
                <c:pt idx="105">
                  <c:v>143.9</c:v>
                </c:pt>
                <c:pt idx="106">
                  <c:v>143.9</c:v>
                </c:pt>
                <c:pt idx="107">
                  <c:v>143.9</c:v>
                </c:pt>
                <c:pt idx="108">
                  <c:v>143.9</c:v>
                </c:pt>
                <c:pt idx="109">
                  <c:v>143.9</c:v>
                </c:pt>
                <c:pt idx="110">
                  <c:v>143.9</c:v>
                </c:pt>
                <c:pt idx="111">
                  <c:v>143.9</c:v>
                </c:pt>
                <c:pt idx="112">
                  <c:v>143.9</c:v>
                </c:pt>
                <c:pt idx="113">
                  <c:v>143.9</c:v>
                </c:pt>
                <c:pt idx="114">
                  <c:v>143.9</c:v>
                </c:pt>
                <c:pt idx="115">
                  <c:v>143.9</c:v>
                </c:pt>
                <c:pt idx="116">
                  <c:v>143.9</c:v>
                </c:pt>
                <c:pt idx="117">
                  <c:v>143.9</c:v>
                </c:pt>
                <c:pt idx="118">
                  <c:v>143.9</c:v>
                </c:pt>
                <c:pt idx="119">
                  <c:v>143.9</c:v>
                </c:pt>
                <c:pt idx="120">
                  <c:v>143.9</c:v>
                </c:pt>
                <c:pt idx="121">
                  <c:v>143.9</c:v>
                </c:pt>
                <c:pt idx="122">
                  <c:v>143.9</c:v>
                </c:pt>
                <c:pt idx="123">
                  <c:v>143.9</c:v>
                </c:pt>
                <c:pt idx="124">
                  <c:v>143.9</c:v>
                </c:pt>
                <c:pt idx="125">
                  <c:v>143.9</c:v>
                </c:pt>
                <c:pt idx="126">
                  <c:v>143.9</c:v>
                </c:pt>
                <c:pt idx="127">
                  <c:v>143.9</c:v>
                </c:pt>
                <c:pt idx="128">
                  <c:v>143.9</c:v>
                </c:pt>
                <c:pt idx="129">
                  <c:v>143.9</c:v>
                </c:pt>
                <c:pt idx="130">
                  <c:v>143.9</c:v>
                </c:pt>
                <c:pt idx="131">
                  <c:v>143.9</c:v>
                </c:pt>
                <c:pt idx="132">
                  <c:v>143.9</c:v>
                </c:pt>
                <c:pt idx="133">
                  <c:v>143.9</c:v>
                </c:pt>
                <c:pt idx="134">
                  <c:v>143.9</c:v>
                </c:pt>
                <c:pt idx="135">
                  <c:v>143.9</c:v>
                </c:pt>
                <c:pt idx="136">
                  <c:v>143.9</c:v>
                </c:pt>
                <c:pt idx="137">
                  <c:v>143.9</c:v>
                </c:pt>
                <c:pt idx="138">
                  <c:v>143.9</c:v>
                </c:pt>
                <c:pt idx="139">
                  <c:v>143.9</c:v>
                </c:pt>
                <c:pt idx="140">
                  <c:v>143.9</c:v>
                </c:pt>
                <c:pt idx="141">
                  <c:v>143.9</c:v>
                </c:pt>
                <c:pt idx="142">
                  <c:v>143.9</c:v>
                </c:pt>
                <c:pt idx="143">
                  <c:v>143.9</c:v>
                </c:pt>
                <c:pt idx="144">
                  <c:v>143.9</c:v>
                </c:pt>
                <c:pt idx="145">
                  <c:v>143.9</c:v>
                </c:pt>
                <c:pt idx="146">
                  <c:v>143.9</c:v>
                </c:pt>
                <c:pt idx="147">
                  <c:v>143.9</c:v>
                </c:pt>
                <c:pt idx="148">
                  <c:v>143.9</c:v>
                </c:pt>
                <c:pt idx="149">
                  <c:v>143.9</c:v>
                </c:pt>
                <c:pt idx="150">
                  <c:v>143.9</c:v>
                </c:pt>
                <c:pt idx="151">
                  <c:v>143.9</c:v>
                </c:pt>
                <c:pt idx="152">
                  <c:v>143.9</c:v>
                </c:pt>
                <c:pt idx="153">
                  <c:v>143.9</c:v>
                </c:pt>
                <c:pt idx="154">
                  <c:v>143.9</c:v>
                </c:pt>
                <c:pt idx="155">
                  <c:v>143.9</c:v>
                </c:pt>
                <c:pt idx="156">
                  <c:v>143.9</c:v>
                </c:pt>
                <c:pt idx="157">
                  <c:v>143.9</c:v>
                </c:pt>
                <c:pt idx="158">
                  <c:v>143.9</c:v>
                </c:pt>
                <c:pt idx="159">
                  <c:v>143.9</c:v>
                </c:pt>
                <c:pt idx="160">
                  <c:v>143.9</c:v>
                </c:pt>
                <c:pt idx="161">
                  <c:v>143.9</c:v>
                </c:pt>
                <c:pt idx="162">
                  <c:v>143.9</c:v>
                </c:pt>
                <c:pt idx="163">
                  <c:v>143.9</c:v>
                </c:pt>
                <c:pt idx="164">
                  <c:v>143.9</c:v>
                </c:pt>
                <c:pt idx="165">
                  <c:v>143.9</c:v>
                </c:pt>
                <c:pt idx="166">
                  <c:v>143.9</c:v>
                </c:pt>
                <c:pt idx="167">
                  <c:v>143.9</c:v>
                </c:pt>
                <c:pt idx="168">
                  <c:v>143.9</c:v>
                </c:pt>
                <c:pt idx="169">
                  <c:v>143.9</c:v>
                </c:pt>
                <c:pt idx="170">
                  <c:v>143.9</c:v>
                </c:pt>
                <c:pt idx="171">
                  <c:v>143.9</c:v>
                </c:pt>
                <c:pt idx="172">
                  <c:v>143.9</c:v>
                </c:pt>
                <c:pt idx="173">
                  <c:v>143.9</c:v>
                </c:pt>
                <c:pt idx="174">
                  <c:v>143.9</c:v>
                </c:pt>
                <c:pt idx="175">
                  <c:v>143.9</c:v>
                </c:pt>
                <c:pt idx="176">
                  <c:v>143.9</c:v>
                </c:pt>
                <c:pt idx="177">
                  <c:v>143.9</c:v>
                </c:pt>
                <c:pt idx="178">
                  <c:v>143.9</c:v>
                </c:pt>
                <c:pt idx="179">
                  <c:v>143.9</c:v>
                </c:pt>
                <c:pt idx="180">
                  <c:v>143.9</c:v>
                </c:pt>
                <c:pt idx="181">
                  <c:v>143.9</c:v>
                </c:pt>
                <c:pt idx="182">
                  <c:v>143.9</c:v>
                </c:pt>
                <c:pt idx="183">
                  <c:v>143.9</c:v>
                </c:pt>
                <c:pt idx="184">
                  <c:v>143.9</c:v>
                </c:pt>
                <c:pt idx="185">
                  <c:v>143.9</c:v>
                </c:pt>
                <c:pt idx="186">
                  <c:v>143.9</c:v>
                </c:pt>
                <c:pt idx="187">
                  <c:v>143.9</c:v>
                </c:pt>
                <c:pt idx="188">
                  <c:v>143.9</c:v>
                </c:pt>
                <c:pt idx="189">
                  <c:v>143.9</c:v>
                </c:pt>
                <c:pt idx="190">
                  <c:v>143.9</c:v>
                </c:pt>
                <c:pt idx="191">
                  <c:v>143.9</c:v>
                </c:pt>
                <c:pt idx="192">
                  <c:v>143.9</c:v>
                </c:pt>
                <c:pt idx="193">
                  <c:v>143.9</c:v>
                </c:pt>
                <c:pt idx="194">
                  <c:v>143.9</c:v>
                </c:pt>
                <c:pt idx="195">
                  <c:v>143.9</c:v>
                </c:pt>
                <c:pt idx="196">
                  <c:v>143.9</c:v>
                </c:pt>
                <c:pt idx="197">
                  <c:v>143.9</c:v>
                </c:pt>
                <c:pt idx="198">
                  <c:v>143.9</c:v>
                </c:pt>
                <c:pt idx="199">
                  <c:v>143.9</c:v>
                </c:pt>
                <c:pt idx="200">
                  <c:v>143.9</c:v>
                </c:pt>
                <c:pt idx="201">
                  <c:v>143.9</c:v>
                </c:pt>
                <c:pt idx="202">
                  <c:v>143.9</c:v>
                </c:pt>
                <c:pt idx="203">
                  <c:v>143.9</c:v>
                </c:pt>
                <c:pt idx="204">
                  <c:v>143.9</c:v>
                </c:pt>
                <c:pt idx="205">
                  <c:v>143.9</c:v>
                </c:pt>
                <c:pt idx="206">
                  <c:v>143.9</c:v>
                </c:pt>
                <c:pt idx="207">
                  <c:v>143.9</c:v>
                </c:pt>
                <c:pt idx="208">
                  <c:v>143.9</c:v>
                </c:pt>
                <c:pt idx="209">
                  <c:v>143.9</c:v>
                </c:pt>
                <c:pt idx="210">
                  <c:v>143.9</c:v>
                </c:pt>
                <c:pt idx="211">
                  <c:v>143.9</c:v>
                </c:pt>
                <c:pt idx="212">
                  <c:v>143.9</c:v>
                </c:pt>
                <c:pt idx="213">
                  <c:v>143.9</c:v>
                </c:pt>
                <c:pt idx="214">
                  <c:v>143.9</c:v>
                </c:pt>
                <c:pt idx="215">
                  <c:v>143.9</c:v>
                </c:pt>
                <c:pt idx="216">
                  <c:v>143.9</c:v>
                </c:pt>
                <c:pt idx="217">
                  <c:v>143.9</c:v>
                </c:pt>
                <c:pt idx="218">
                  <c:v>143.9</c:v>
                </c:pt>
                <c:pt idx="219">
                  <c:v>143.9</c:v>
                </c:pt>
                <c:pt idx="220">
                  <c:v>143.9</c:v>
                </c:pt>
                <c:pt idx="221">
                  <c:v>143.9</c:v>
                </c:pt>
                <c:pt idx="222">
                  <c:v>143.9</c:v>
                </c:pt>
                <c:pt idx="223">
                  <c:v>143.9</c:v>
                </c:pt>
                <c:pt idx="224">
                  <c:v>143.9</c:v>
                </c:pt>
                <c:pt idx="225">
                  <c:v>143.9</c:v>
                </c:pt>
                <c:pt idx="226">
                  <c:v>143.9</c:v>
                </c:pt>
                <c:pt idx="227">
                  <c:v>143.9</c:v>
                </c:pt>
                <c:pt idx="228">
                  <c:v>143.9</c:v>
                </c:pt>
                <c:pt idx="229">
                  <c:v>143.9</c:v>
                </c:pt>
                <c:pt idx="230">
                  <c:v>143.9</c:v>
                </c:pt>
                <c:pt idx="231">
                  <c:v>143.9</c:v>
                </c:pt>
                <c:pt idx="232">
                  <c:v>143.9</c:v>
                </c:pt>
                <c:pt idx="233">
                  <c:v>143.9</c:v>
                </c:pt>
                <c:pt idx="234">
                  <c:v>143.9</c:v>
                </c:pt>
                <c:pt idx="235">
                  <c:v>143.9</c:v>
                </c:pt>
                <c:pt idx="236">
                  <c:v>143.9</c:v>
                </c:pt>
                <c:pt idx="237">
                  <c:v>143.9</c:v>
                </c:pt>
                <c:pt idx="238">
                  <c:v>143.9</c:v>
                </c:pt>
                <c:pt idx="239">
                  <c:v>143.9</c:v>
                </c:pt>
                <c:pt idx="240">
                  <c:v>143.9</c:v>
                </c:pt>
                <c:pt idx="241">
                  <c:v>143.9</c:v>
                </c:pt>
                <c:pt idx="242">
                  <c:v>143.9</c:v>
                </c:pt>
                <c:pt idx="243">
                  <c:v>143.9</c:v>
                </c:pt>
                <c:pt idx="244">
                  <c:v>143.9</c:v>
                </c:pt>
                <c:pt idx="245">
                  <c:v>143.9</c:v>
                </c:pt>
                <c:pt idx="246">
                  <c:v>143.9</c:v>
                </c:pt>
                <c:pt idx="247">
                  <c:v>143.9</c:v>
                </c:pt>
                <c:pt idx="248">
                  <c:v>143.9</c:v>
                </c:pt>
                <c:pt idx="249">
                  <c:v>143.9</c:v>
                </c:pt>
                <c:pt idx="250">
                  <c:v>143.9</c:v>
                </c:pt>
                <c:pt idx="251">
                  <c:v>143.9</c:v>
                </c:pt>
                <c:pt idx="252">
                  <c:v>143.9</c:v>
                </c:pt>
                <c:pt idx="253">
                  <c:v>143.9</c:v>
                </c:pt>
                <c:pt idx="254">
                  <c:v>143.9</c:v>
                </c:pt>
                <c:pt idx="255">
                  <c:v>143.9</c:v>
                </c:pt>
                <c:pt idx="256">
                  <c:v>143.9</c:v>
                </c:pt>
                <c:pt idx="257">
                  <c:v>143.9</c:v>
                </c:pt>
                <c:pt idx="258">
                  <c:v>143.9</c:v>
                </c:pt>
                <c:pt idx="259">
                  <c:v>143.9</c:v>
                </c:pt>
                <c:pt idx="260">
                  <c:v>143.9</c:v>
                </c:pt>
                <c:pt idx="261">
                  <c:v>143.9</c:v>
                </c:pt>
                <c:pt idx="262">
                  <c:v>143.9</c:v>
                </c:pt>
                <c:pt idx="263">
                  <c:v>143.9</c:v>
                </c:pt>
                <c:pt idx="264">
                  <c:v>143.9</c:v>
                </c:pt>
                <c:pt idx="265">
                  <c:v>143.9</c:v>
                </c:pt>
                <c:pt idx="266">
                  <c:v>143.9</c:v>
                </c:pt>
                <c:pt idx="267">
                  <c:v>143.9</c:v>
                </c:pt>
                <c:pt idx="268">
                  <c:v>143.9</c:v>
                </c:pt>
                <c:pt idx="269">
                  <c:v>143.9</c:v>
                </c:pt>
                <c:pt idx="270">
                  <c:v>143.9</c:v>
                </c:pt>
                <c:pt idx="271">
                  <c:v>143.9</c:v>
                </c:pt>
                <c:pt idx="272">
                  <c:v>143.9</c:v>
                </c:pt>
                <c:pt idx="273">
                  <c:v>143.9</c:v>
                </c:pt>
                <c:pt idx="274">
                  <c:v>143.9</c:v>
                </c:pt>
                <c:pt idx="275">
                  <c:v>143.9</c:v>
                </c:pt>
                <c:pt idx="276">
                  <c:v>143.9</c:v>
                </c:pt>
                <c:pt idx="277">
                  <c:v>143.9</c:v>
                </c:pt>
                <c:pt idx="278">
                  <c:v>143.9</c:v>
                </c:pt>
                <c:pt idx="279">
                  <c:v>143.9</c:v>
                </c:pt>
                <c:pt idx="280">
                  <c:v>143.9</c:v>
                </c:pt>
                <c:pt idx="281">
                  <c:v>143.9</c:v>
                </c:pt>
                <c:pt idx="282">
                  <c:v>143.9</c:v>
                </c:pt>
                <c:pt idx="283">
                  <c:v>143.9</c:v>
                </c:pt>
                <c:pt idx="284">
                  <c:v>143.9</c:v>
                </c:pt>
                <c:pt idx="285">
                  <c:v>143.9</c:v>
                </c:pt>
                <c:pt idx="286">
                  <c:v>143.9</c:v>
                </c:pt>
                <c:pt idx="287">
                  <c:v>143.9</c:v>
                </c:pt>
                <c:pt idx="288">
                  <c:v>143.9</c:v>
                </c:pt>
                <c:pt idx="289">
                  <c:v>143.9</c:v>
                </c:pt>
                <c:pt idx="290">
                  <c:v>143.9</c:v>
                </c:pt>
                <c:pt idx="291">
                  <c:v>143.9</c:v>
                </c:pt>
                <c:pt idx="292">
                  <c:v>143.9</c:v>
                </c:pt>
                <c:pt idx="293">
                  <c:v>143.9</c:v>
                </c:pt>
                <c:pt idx="294">
                  <c:v>143.9</c:v>
                </c:pt>
                <c:pt idx="295">
                  <c:v>143.9</c:v>
                </c:pt>
                <c:pt idx="296">
                  <c:v>143.9</c:v>
                </c:pt>
                <c:pt idx="297">
                  <c:v>143.9</c:v>
                </c:pt>
                <c:pt idx="298">
                  <c:v>143.9</c:v>
                </c:pt>
                <c:pt idx="299">
                  <c:v>143.9</c:v>
                </c:pt>
                <c:pt idx="300">
                  <c:v>143.9</c:v>
                </c:pt>
                <c:pt idx="301">
                  <c:v>143.9</c:v>
                </c:pt>
                <c:pt idx="302">
                  <c:v>143.9</c:v>
                </c:pt>
                <c:pt idx="303">
                  <c:v>143.9</c:v>
                </c:pt>
                <c:pt idx="304">
                  <c:v>143.9</c:v>
                </c:pt>
                <c:pt idx="305">
                  <c:v>143.9</c:v>
                </c:pt>
                <c:pt idx="306">
                  <c:v>143.9</c:v>
                </c:pt>
                <c:pt idx="307">
                  <c:v>143.9</c:v>
                </c:pt>
                <c:pt idx="308">
                  <c:v>143.9</c:v>
                </c:pt>
                <c:pt idx="309">
                  <c:v>143.9</c:v>
                </c:pt>
                <c:pt idx="310">
                  <c:v>143.9</c:v>
                </c:pt>
                <c:pt idx="311">
                  <c:v>143.9</c:v>
                </c:pt>
                <c:pt idx="312">
                  <c:v>143.9</c:v>
                </c:pt>
                <c:pt idx="313">
                  <c:v>143.9</c:v>
                </c:pt>
                <c:pt idx="314">
                  <c:v>143.9</c:v>
                </c:pt>
                <c:pt idx="315">
                  <c:v>143.9</c:v>
                </c:pt>
                <c:pt idx="316">
                  <c:v>143.9</c:v>
                </c:pt>
                <c:pt idx="317">
                  <c:v>143.9</c:v>
                </c:pt>
                <c:pt idx="318">
                  <c:v>143.9</c:v>
                </c:pt>
                <c:pt idx="319">
                  <c:v>143.9</c:v>
                </c:pt>
                <c:pt idx="320">
                  <c:v>143.9</c:v>
                </c:pt>
                <c:pt idx="321">
                  <c:v>143.9</c:v>
                </c:pt>
                <c:pt idx="322">
                  <c:v>143.9</c:v>
                </c:pt>
                <c:pt idx="323">
                  <c:v>143.9</c:v>
                </c:pt>
                <c:pt idx="324">
                  <c:v>143.9</c:v>
                </c:pt>
                <c:pt idx="325">
                  <c:v>143.9</c:v>
                </c:pt>
                <c:pt idx="326">
                  <c:v>143.9</c:v>
                </c:pt>
                <c:pt idx="327">
                  <c:v>143.9</c:v>
                </c:pt>
                <c:pt idx="328">
                  <c:v>143.9</c:v>
                </c:pt>
                <c:pt idx="329">
                  <c:v>143.9</c:v>
                </c:pt>
                <c:pt idx="330">
                  <c:v>143.9</c:v>
                </c:pt>
                <c:pt idx="331">
                  <c:v>143.9</c:v>
                </c:pt>
                <c:pt idx="332">
                  <c:v>143.9</c:v>
                </c:pt>
                <c:pt idx="333">
                  <c:v>143.9</c:v>
                </c:pt>
                <c:pt idx="334">
                  <c:v>143.9</c:v>
                </c:pt>
                <c:pt idx="335">
                  <c:v>143.9</c:v>
                </c:pt>
                <c:pt idx="336">
                  <c:v>143.9</c:v>
                </c:pt>
                <c:pt idx="337">
                  <c:v>143.9</c:v>
                </c:pt>
                <c:pt idx="338">
                  <c:v>143.9</c:v>
                </c:pt>
                <c:pt idx="339">
                  <c:v>143.9</c:v>
                </c:pt>
                <c:pt idx="340">
                  <c:v>143.9</c:v>
                </c:pt>
                <c:pt idx="341">
                  <c:v>143.9</c:v>
                </c:pt>
                <c:pt idx="342">
                  <c:v>143.9</c:v>
                </c:pt>
                <c:pt idx="343">
                  <c:v>143.9</c:v>
                </c:pt>
                <c:pt idx="344">
                  <c:v>143.9</c:v>
                </c:pt>
                <c:pt idx="345">
                  <c:v>143.9</c:v>
                </c:pt>
                <c:pt idx="346">
                  <c:v>143.9</c:v>
                </c:pt>
                <c:pt idx="347">
                  <c:v>143.9</c:v>
                </c:pt>
                <c:pt idx="348">
                  <c:v>143.9</c:v>
                </c:pt>
                <c:pt idx="349">
                  <c:v>143.9</c:v>
                </c:pt>
                <c:pt idx="350">
                  <c:v>143.9</c:v>
                </c:pt>
                <c:pt idx="351">
                  <c:v>143.9</c:v>
                </c:pt>
                <c:pt idx="352">
                  <c:v>143.9</c:v>
                </c:pt>
                <c:pt idx="353">
                  <c:v>143.9</c:v>
                </c:pt>
                <c:pt idx="354">
                  <c:v>143.9</c:v>
                </c:pt>
                <c:pt idx="355">
                  <c:v>143.9</c:v>
                </c:pt>
                <c:pt idx="356">
                  <c:v>143.9</c:v>
                </c:pt>
                <c:pt idx="357">
                  <c:v>143.9</c:v>
                </c:pt>
                <c:pt idx="358">
                  <c:v>143.9</c:v>
                </c:pt>
                <c:pt idx="359">
                  <c:v>143.9</c:v>
                </c:pt>
                <c:pt idx="360">
                  <c:v>143.9</c:v>
                </c:pt>
                <c:pt idx="361">
                  <c:v>143.9</c:v>
                </c:pt>
                <c:pt idx="362">
                  <c:v>143.9</c:v>
                </c:pt>
                <c:pt idx="363">
                  <c:v>143.9</c:v>
                </c:pt>
                <c:pt idx="364">
                  <c:v>143.9</c:v>
                </c:pt>
              </c:numCache>
            </c:numRef>
          </c:val>
          <c:smooth val="0"/>
          <c:extLst>
            <c:ext xmlns:c16="http://schemas.microsoft.com/office/drawing/2014/chart" uri="{C3380CC4-5D6E-409C-BE32-E72D297353CC}">
              <c16:uniqueId val="{00000001-4BC0-4C4D-B33B-783EBFEC4F57}"/>
            </c:ext>
          </c:extLst>
        </c:ser>
        <c:ser>
          <c:idx val="2"/>
          <c:order val="2"/>
          <c:tx>
            <c:strRef>
              <c:f>'Single Ride Pass vs. Year Pass'!$Q$2</c:f>
              <c:strCache>
                <c:ptCount val="1"/>
                <c:pt idx="0">
                  <c:v>Value Crossover Point</c:v>
                </c:pt>
              </c:strCache>
            </c:strRef>
          </c:tx>
          <c:spPr>
            <a:ln w="28575" cap="rnd">
              <a:noFill/>
              <a:round/>
            </a:ln>
            <a:effectLst/>
          </c:spPr>
          <c:marker>
            <c:symbol val="circle"/>
            <c:size val="10"/>
            <c:spPr>
              <a:solidFill>
                <a:srgbClr val="FFFF00"/>
              </a:solidFill>
              <a:ln w="9525">
                <a:solidFill>
                  <a:schemeClr val="tx1"/>
                </a:solidFill>
              </a:ln>
              <a:effectLst/>
            </c:spPr>
          </c:marker>
          <c:dLbls>
            <c:dLbl>
              <c:idx val="43"/>
              <c:layout>
                <c:manualLayout>
                  <c:x val="-6.8647370333582508E-2"/>
                  <c:y val="-0.11148113326065733"/>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BC0-4C4D-B33B-783EBFEC4F5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'Single Ride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'Single Ride Pass vs. Year Pass'!$Q$3:$Q$46</c:f>
              <c:numCache>
                <c:formatCode>General</c:formatCode>
                <c:ptCount val="44"/>
                <c:pt idx="43" formatCode="_(&quot;$&quot;* #,##0.00_);_(&quot;$&quot;* \(#,##0.00\);_(&quot;$&quot;* &quot;-&quot;??_);_(@_)">
                  <c:v>144.32</c:v>
                </c:pt>
              </c:numCache>
            </c:numRef>
          </c:val>
          <c:smooth val="0"/>
          <c:extLst>
            <c:ext xmlns:c16="http://schemas.microsoft.com/office/drawing/2014/chart" uri="{C3380CC4-5D6E-409C-BE32-E72D297353CC}">
              <c16:uniqueId val="{00000003-4BC0-4C4D-B33B-783EBFEC4F57}"/>
            </c:ext>
          </c:extLst>
        </c:ser>
        <c:dLbls>
          <c:showLegendKey val="0"/>
          <c:showVal val="0"/>
          <c:showCatName val="0"/>
          <c:showSerName val="0"/>
          <c:showPercent val="0"/>
          <c:showBubbleSize val="0"/>
        </c:dLbls>
        <c:smooth val="0"/>
        <c:axId val="793702592"/>
        <c:axId val="793702952"/>
      </c:lineChart>
      <c:catAx>
        <c:axId val="7937025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Days</a:t>
                </a:r>
                <a:r>
                  <a:rPr lang="en-US" baseline="0"/>
                  <a:t> in a Year</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3702952"/>
        <c:crosses val="autoZero"/>
        <c:auto val="1"/>
        <c:lblAlgn val="ctr"/>
        <c:lblOffset val="100"/>
        <c:noMultiLvlLbl val="0"/>
      </c:catAx>
      <c:valAx>
        <c:axId val="793702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a:t>
                </a:r>
                <a:r>
                  <a:rPr lang="en-US" baseline="0"/>
                  <a:t> Money Spent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3702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b="0" i="0" u="none" strike="noStrike" kern="1200" spc="0" baseline="0" dirty="0">
                <a:solidFill>
                  <a:sysClr val="windowText" lastClr="000000">
                    <a:lumMod val="65000"/>
                    <a:lumOff val="35000"/>
                  </a:sysClr>
                </a:solidFill>
              </a:rPr>
              <a:t>Single Ride Pass vs Year Pass Comparison (Electric Bikes Only)</a:t>
            </a:r>
            <a:endParaRPr lang="en-US" sz="120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'Single Ride Pass vs. Year Pass'!$O$2</c:f>
              <c:strCache>
                <c:ptCount val="1"/>
                <c:pt idx="0">
                  <c:v>Single Ride Pass (Casual)</c:v>
                </c:pt>
              </c:strCache>
            </c:strRef>
          </c:tx>
          <c:spPr>
            <a:ln w="28575" cap="rnd">
              <a:solidFill>
                <a:srgbClr val="FC8E8E"/>
              </a:solidFill>
              <a:round/>
            </a:ln>
            <a:effectLst/>
          </c:spPr>
          <c:marker>
            <c:symbol val="none"/>
          </c:marker>
          <c:cat>
            <c:numRef>
              <c:f>'Single Ride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'Single Ride Pass vs. Year Pass'!$O$3:$O$367</c:f>
              <c:numCache>
                <c:formatCode>_("$"* #,##0.00_);_("$"* \(#,##0.00\);_("$"* "-"??_);_(@_)</c:formatCode>
                <c:ptCount val="365"/>
                <c:pt idx="0">
                  <c:v>6.57</c:v>
                </c:pt>
                <c:pt idx="1">
                  <c:v>13.14</c:v>
                </c:pt>
                <c:pt idx="2">
                  <c:v>19.71</c:v>
                </c:pt>
                <c:pt idx="3">
                  <c:v>26.28</c:v>
                </c:pt>
                <c:pt idx="4">
                  <c:v>32.85</c:v>
                </c:pt>
                <c:pt idx="5">
                  <c:v>39.42</c:v>
                </c:pt>
                <c:pt idx="6">
                  <c:v>45.99</c:v>
                </c:pt>
                <c:pt idx="7">
                  <c:v>52.56</c:v>
                </c:pt>
                <c:pt idx="8">
                  <c:v>59.13</c:v>
                </c:pt>
                <c:pt idx="9">
                  <c:v>65.7</c:v>
                </c:pt>
                <c:pt idx="10">
                  <c:v>72.27000000000001</c:v>
                </c:pt>
                <c:pt idx="11">
                  <c:v>78.84</c:v>
                </c:pt>
                <c:pt idx="12">
                  <c:v>85.41</c:v>
                </c:pt>
                <c:pt idx="13">
                  <c:v>91.98</c:v>
                </c:pt>
                <c:pt idx="14">
                  <c:v>98.550000000000011</c:v>
                </c:pt>
                <c:pt idx="15">
                  <c:v>105.12</c:v>
                </c:pt>
                <c:pt idx="16">
                  <c:v>111.69</c:v>
                </c:pt>
                <c:pt idx="17">
                  <c:v>118.26</c:v>
                </c:pt>
                <c:pt idx="18">
                  <c:v>124.83000000000001</c:v>
                </c:pt>
                <c:pt idx="19">
                  <c:v>131.4</c:v>
                </c:pt>
                <c:pt idx="20">
                  <c:v>137.97</c:v>
                </c:pt>
                <c:pt idx="21">
                  <c:v>144.54000000000002</c:v>
                </c:pt>
                <c:pt idx="22">
                  <c:v>151.11000000000001</c:v>
                </c:pt>
                <c:pt idx="23">
                  <c:v>157.68</c:v>
                </c:pt>
                <c:pt idx="24">
                  <c:v>164.25</c:v>
                </c:pt>
                <c:pt idx="25">
                  <c:v>170.82</c:v>
                </c:pt>
                <c:pt idx="26">
                  <c:v>177.39000000000001</c:v>
                </c:pt>
                <c:pt idx="27">
                  <c:v>183.96</c:v>
                </c:pt>
                <c:pt idx="28">
                  <c:v>190.53</c:v>
                </c:pt>
                <c:pt idx="29">
                  <c:v>197.10000000000002</c:v>
                </c:pt>
                <c:pt idx="30">
                  <c:v>203.67000000000002</c:v>
                </c:pt>
                <c:pt idx="31">
                  <c:v>210.24</c:v>
                </c:pt>
                <c:pt idx="32">
                  <c:v>216.81</c:v>
                </c:pt>
                <c:pt idx="33">
                  <c:v>223.38</c:v>
                </c:pt>
                <c:pt idx="34">
                  <c:v>229.95000000000002</c:v>
                </c:pt>
                <c:pt idx="35">
                  <c:v>236.52</c:v>
                </c:pt>
                <c:pt idx="36">
                  <c:v>243.09</c:v>
                </c:pt>
                <c:pt idx="37">
                  <c:v>249.66000000000003</c:v>
                </c:pt>
                <c:pt idx="38">
                  <c:v>256.23</c:v>
                </c:pt>
                <c:pt idx="39">
                  <c:v>262.8</c:v>
                </c:pt>
                <c:pt idx="40">
                  <c:v>269.37</c:v>
                </c:pt>
                <c:pt idx="41">
                  <c:v>275.94</c:v>
                </c:pt>
                <c:pt idx="42">
                  <c:v>282.51</c:v>
                </c:pt>
                <c:pt idx="43">
                  <c:v>289.08000000000004</c:v>
                </c:pt>
                <c:pt idx="44">
                  <c:v>295.65000000000003</c:v>
                </c:pt>
                <c:pt idx="45">
                  <c:v>302.22000000000003</c:v>
                </c:pt>
                <c:pt idx="46">
                  <c:v>308.79000000000002</c:v>
                </c:pt>
                <c:pt idx="47">
                  <c:v>315.36</c:v>
                </c:pt>
                <c:pt idx="48">
                  <c:v>321.93</c:v>
                </c:pt>
                <c:pt idx="49">
                  <c:v>328.5</c:v>
                </c:pt>
                <c:pt idx="50">
                  <c:v>335.07</c:v>
                </c:pt>
                <c:pt idx="51">
                  <c:v>341.64</c:v>
                </c:pt>
                <c:pt idx="52">
                  <c:v>348.21000000000004</c:v>
                </c:pt>
                <c:pt idx="53">
                  <c:v>354.78000000000003</c:v>
                </c:pt>
                <c:pt idx="54">
                  <c:v>361.35</c:v>
                </c:pt>
                <c:pt idx="55">
                  <c:v>367.92</c:v>
                </c:pt>
                <c:pt idx="56">
                  <c:v>374.49</c:v>
                </c:pt>
                <c:pt idx="57">
                  <c:v>381.06</c:v>
                </c:pt>
                <c:pt idx="58">
                  <c:v>387.63</c:v>
                </c:pt>
                <c:pt idx="59">
                  <c:v>394.20000000000005</c:v>
                </c:pt>
                <c:pt idx="60">
                  <c:v>400.77000000000004</c:v>
                </c:pt>
                <c:pt idx="61">
                  <c:v>407.34000000000003</c:v>
                </c:pt>
                <c:pt idx="62">
                  <c:v>413.91</c:v>
                </c:pt>
                <c:pt idx="63">
                  <c:v>420.48</c:v>
                </c:pt>
                <c:pt idx="64">
                  <c:v>427.05</c:v>
                </c:pt>
                <c:pt idx="65">
                  <c:v>433.62</c:v>
                </c:pt>
                <c:pt idx="66">
                  <c:v>440.19</c:v>
                </c:pt>
                <c:pt idx="67">
                  <c:v>446.76</c:v>
                </c:pt>
                <c:pt idx="68">
                  <c:v>453.33000000000004</c:v>
                </c:pt>
                <c:pt idx="69">
                  <c:v>459.90000000000003</c:v>
                </c:pt>
                <c:pt idx="70">
                  <c:v>466.47</c:v>
                </c:pt>
                <c:pt idx="71">
                  <c:v>473.04</c:v>
                </c:pt>
                <c:pt idx="72">
                  <c:v>479.61</c:v>
                </c:pt>
                <c:pt idx="73">
                  <c:v>486.18</c:v>
                </c:pt>
                <c:pt idx="74">
                  <c:v>492.75</c:v>
                </c:pt>
                <c:pt idx="75">
                  <c:v>499.32000000000005</c:v>
                </c:pt>
                <c:pt idx="76">
                  <c:v>505.89000000000004</c:v>
                </c:pt>
                <c:pt idx="77">
                  <c:v>512.46</c:v>
                </c:pt>
                <c:pt idx="78">
                  <c:v>519.03</c:v>
                </c:pt>
                <c:pt idx="79">
                  <c:v>525.6</c:v>
                </c:pt>
                <c:pt idx="80">
                  <c:v>532.17000000000007</c:v>
                </c:pt>
                <c:pt idx="81">
                  <c:v>538.74</c:v>
                </c:pt>
                <c:pt idx="82">
                  <c:v>545.31000000000006</c:v>
                </c:pt>
                <c:pt idx="83">
                  <c:v>551.88</c:v>
                </c:pt>
                <c:pt idx="84">
                  <c:v>558.45000000000005</c:v>
                </c:pt>
                <c:pt idx="85">
                  <c:v>565.02</c:v>
                </c:pt>
                <c:pt idx="86">
                  <c:v>571.59</c:v>
                </c:pt>
                <c:pt idx="87">
                  <c:v>578.16000000000008</c:v>
                </c:pt>
                <c:pt idx="88">
                  <c:v>584.73</c:v>
                </c:pt>
                <c:pt idx="89">
                  <c:v>591.30000000000007</c:v>
                </c:pt>
                <c:pt idx="90">
                  <c:v>597.87</c:v>
                </c:pt>
                <c:pt idx="91">
                  <c:v>604.44000000000005</c:v>
                </c:pt>
                <c:pt idx="92">
                  <c:v>611.01</c:v>
                </c:pt>
                <c:pt idx="93">
                  <c:v>617.58000000000004</c:v>
                </c:pt>
                <c:pt idx="94">
                  <c:v>624.15</c:v>
                </c:pt>
                <c:pt idx="95">
                  <c:v>630.72</c:v>
                </c:pt>
                <c:pt idx="96">
                  <c:v>637.29000000000008</c:v>
                </c:pt>
                <c:pt idx="97">
                  <c:v>643.86</c:v>
                </c:pt>
                <c:pt idx="98">
                  <c:v>650.43000000000006</c:v>
                </c:pt>
                <c:pt idx="99">
                  <c:v>657</c:v>
                </c:pt>
                <c:pt idx="100">
                  <c:v>663.57</c:v>
                </c:pt>
                <c:pt idx="101">
                  <c:v>670.14</c:v>
                </c:pt>
                <c:pt idx="102">
                  <c:v>676.71</c:v>
                </c:pt>
                <c:pt idx="103">
                  <c:v>683.28</c:v>
                </c:pt>
                <c:pt idx="104">
                  <c:v>689.85</c:v>
                </c:pt>
                <c:pt idx="105">
                  <c:v>696.42000000000007</c:v>
                </c:pt>
                <c:pt idx="106">
                  <c:v>702.99</c:v>
                </c:pt>
                <c:pt idx="107">
                  <c:v>709.56000000000006</c:v>
                </c:pt>
                <c:pt idx="108">
                  <c:v>716.13</c:v>
                </c:pt>
                <c:pt idx="109">
                  <c:v>722.7</c:v>
                </c:pt>
                <c:pt idx="110">
                  <c:v>729.27</c:v>
                </c:pt>
                <c:pt idx="111">
                  <c:v>735.84</c:v>
                </c:pt>
                <c:pt idx="112">
                  <c:v>742.41000000000008</c:v>
                </c:pt>
                <c:pt idx="113">
                  <c:v>748.98</c:v>
                </c:pt>
                <c:pt idx="114">
                  <c:v>755.55000000000007</c:v>
                </c:pt>
                <c:pt idx="115">
                  <c:v>762.12</c:v>
                </c:pt>
                <c:pt idx="116">
                  <c:v>768.69</c:v>
                </c:pt>
                <c:pt idx="117">
                  <c:v>775.26</c:v>
                </c:pt>
                <c:pt idx="118">
                  <c:v>781.83</c:v>
                </c:pt>
                <c:pt idx="119">
                  <c:v>788.40000000000009</c:v>
                </c:pt>
                <c:pt idx="120">
                  <c:v>794.97</c:v>
                </c:pt>
                <c:pt idx="121">
                  <c:v>801.54000000000008</c:v>
                </c:pt>
                <c:pt idx="122">
                  <c:v>808.11</c:v>
                </c:pt>
                <c:pt idx="123">
                  <c:v>814.68000000000006</c:v>
                </c:pt>
                <c:pt idx="124">
                  <c:v>821.25</c:v>
                </c:pt>
                <c:pt idx="125">
                  <c:v>827.82</c:v>
                </c:pt>
                <c:pt idx="126">
                  <c:v>834.39</c:v>
                </c:pt>
                <c:pt idx="127">
                  <c:v>840.96</c:v>
                </c:pt>
                <c:pt idx="128">
                  <c:v>847.53000000000009</c:v>
                </c:pt>
                <c:pt idx="129">
                  <c:v>854.1</c:v>
                </c:pt>
                <c:pt idx="130">
                  <c:v>860.67000000000007</c:v>
                </c:pt>
                <c:pt idx="131">
                  <c:v>867.24</c:v>
                </c:pt>
                <c:pt idx="132">
                  <c:v>873.81000000000006</c:v>
                </c:pt>
                <c:pt idx="133">
                  <c:v>880.38</c:v>
                </c:pt>
                <c:pt idx="134">
                  <c:v>886.95</c:v>
                </c:pt>
                <c:pt idx="135">
                  <c:v>893.52</c:v>
                </c:pt>
                <c:pt idx="136">
                  <c:v>900.09</c:v>
                </c:pt>
                <c:pt idx="137">
                  <c:v>906.66000000000008</c:v>
                </c:pt>
                <c:pt idx="138">
                  <c:v>913.23</c:v>
                </c:pt>
                <c:pt idx="139">
                  <c:v>919.80000000000007</c:v>
                </c:pt>
                <c:pt idx="140">
                  <c:v>926.37</c:v>
                </c:pt>
                <c:pt idx="141">
                  <c:v>932.94</c:v>
                </c:pt>
                <c:pt idx="142">
                  <c:v>939.51</c:v>
                </c:pt>
                <c:pt idx="143">
                  <c:v>946.08</c:v>
                </c:pt>
                <c:pt idx="144">
                  <c:v>952.65000000000009</c:v>
                </c:pt>
                <c:pt idx="145">
                  <c:v>959.22</c:v>
                </c:pt>
                <c:pt idx="146">
                  <c:v>965.79000000000008</c:v>
                </c:pt>
                <c:pt idx="147">
                  <c:v>972.36</c:v>
                </c:pt>
                <c:pt idx="148">
                  <c:v>978.93000000000006</c:v>
                </c:pt>
                <c:pt idx="149">
                  <c:v>985.5</c:v>
                </c:pt>
                <c:pt idx="150">
                  <c:v>992.07</c:v>
                </c:pt>
                <c:pt idx="151">
                  <c:v>998.6400000000001</c:v>
                </c:pt>
                <c:pt idx="152">
                  <c:v>1005.21</c:v>
                </c:pt>
                <c:pt idx="153">
                  <c:v>1011.7800000000001</c:v>
                </c:pt>
                <c:pt idx="154">
                  <c:v>1018.35</c:v>
                </c:pt>
                <c:pt idx="155">
                  <c:v>1024.92</c:v>
                </c:pt>
                <c:pt idx="156">
                  <c:v>1031.49</c:v>
                </c:pt>
                <c:pt idx="157">
                  <c:v>1038.06</c:v>
                </c:pt>
                <c:pt idx="158">
                  <c:v>1044.6300000000001</c:v>
                </c:pt>
                <c:pt idx="159">
                  <c:v>1051.2</c:v>
                </c:pt>
                <c:pt idx="160">
                  <c:v>1057.77</c:v>
                </c:pt>
                <c:pt idx="161">
                  <c:v>1064.3400000000001</c:v>
                </c:pt>
                <c:pt idx="162">
                  <c:v>1070.9100000000001</c:v>
                </c:pt>
                <c:pt idx="163">
                  <c:v>1077.48</c:v>
                </c:pt>
                <c:pt idx="164">
                  <c:v>1084.05</c:v>
                </c:pt>
                <c:pt idx="165">
                  <c:v>1090.6200000000001</c:v>
                </c:pt>
                <c:pt idx="166">
                  <c:v>1097.19</c:v>
                </c:pt>
                <c:pt idx="167">
                  <c:v>1103.76</c:v>
                </c:pt>
                <c:pt idx="168">
                  <c:v>1110.3300000000002</c:v>
                </c:pt>
                <c:pt idx="169">
                  <c:v>1116.9000000000001</c:v>
                </c:pt>
                <c:pt idx="170">
                  <c:v>1123.47</c:v>
                </c:pt>
                <c:pt idx="171">
                  <c:v>1130.04</c:v>
                </c:pt>
                <c:pt idx="172">
                  <c:v>1136.6100000000001</c:v>
                </c:pt>
                <c:pt idx="173">
                  <c:v>1143.18</c:v>
                </c:pt>
                <c:pt idx="174">
                  <c:v>1149.75</c:v>
                </c:pt>
                <c:pt idx="175">
                  <c:v>1156.3200000000002</c:v>
                </c:pt>
                <c:pt idx="176">
                  <c:v>1162.8900000000001</c:v>
                </c:pt>
                <c:pt idx="177">
                  <c:v>1169.46</c:v>
                </c:pt>
                <c:pt idx="178">
                  <c:v>1176.03</c:v>
                </c:pt>
                <c:pt idx="179">
                  <c:v>1182.6000000000001</c:v>
                </c:pt>
                <c:pt idx="180">
                  <c:v>1189.17</c:v>
                </c:pt>
                <c:pt idx="181">
                  <c:v>1195.74</c:v>
                </c:pt>
                <c:pt idx="182">
                  <c:v>1202.31</c:v>
                </c:pt>
                <c:pt idx="183">
                  <c:v>1208.8800000000001</c:v>
                </c:pt>
                <c:pt idx="184">
                  <c:v>1215.45</c:v>
                </c:pt>
                <c:pt idx="185">
                  <c:v>1222.02</c:v>
                </c:pt>
                <c:pt idx="186">
                  <c:v>1228.5900000000001</c:v>
                </c:pt>
                <c:pt idx="187">
                  <c:v>1235.1600000000001</c:v>
                </c:pt>
                <c:pt idx="188">
                  <c:v>1241.73</c:v>
                </c:pt>
                <c:pt idx="189">
                  <c:v>1248.3</c:v>
                </c:pt>
                <c:pt idx="190">
                  <c:v>1254.8700000000001</c:v>
                </c:pt>
                <c:pt idx="191">
                  <c:v>1261.44</c:v>
                </c:pt>
                <c:pt idx="192">
                  <c:v>1268.01</c:v>
                </c:pt>
                <c:pt idx="193">
                  <c:v>1274.5800000000002</c:v>
                </c:pt>
                <c:pt idx="194">
                  <c:v>1281.1500000000001</c:v>
                </c:pt>
                <c:pt idx="195">
                  <c:v>1287.72</c:v>
                </c:pt>
                <c:pt idx="196">
                  <c:v>1294.29</c:v>
                </c:pt>
                <c:pt idx="197">
                  <c:v>1300.8600000000001</c:v>
                </c:pt>
                <c:pt idx="198">
                  <c:v>1307.43</c:v>
                </c:pt>
                <c:pt idx="199">
                  <c:v>1314</c:v>
                </c:pt>
                <c:pt idx="200">
                  <c:v>1320.5700000000002</c:v>
                </c:pt>
                <c:pt idx="201">
                  <c:v>1327.14</c:v>
                </c:pt>
                <c:pt idx="202">
                  <c:v>1333.71</c:v>
                </c:pt>
                <c:pt idx="203">
                  <c:v>1340.28</c:v>
                </c:pt>
                <c:pt idx="204">
                  <c:v>1346.8500000000001</c:v>
                </c:pt>
                <c:pt idx="205">
                  <c:v>1353.42</c:v>
                </c:pt>
                <c:pt idx="206">
                  <c:v>1359.99</c:v>
                </c:pt>
                <c:pt idx="207">
                  <c:v>1366.56</c:v>
                </c:pt>
                <c:pt idx="208">
                  <c:v>1373.13</c:v>
                </c:pt>
                <c:pt idx="209">
                  <c:v>1379.7</c:v>
                </c:pt>
                <c:pt idx="210">
                  <c:v>1386.27</c:v>
                </c:pt>
                <c:pt idx="211">
                  <c:v>1392.8400000000001</c:v>
                </c:pt>
                <c:pt idx="212">
                  <c:v>1399.41</c:v>
                </c:pt>
                <c:pt idx="213">
                  <c:v>1405.98</c:v>
                </c:pt>
                <c:pt idx="214">
                  <c:v>1412.55</c:v>
                </c:pt>
                <c:pt idx="215">
                  <c:v>1419.1200000000001</c:v>
                </c:pt>
                <c:pt idx="216">
                  <c:v>1425.69</c:v>
                </c:pt>
                <c:pt idx="217">
                  <c:v>1432.26</c:v>
                </c:pt>
                <c:pt idx="218">
                  <c:v>1438.8300000000002</c:v>
                </c:pt>
                <c:pt idx="219">
                  <c:v>1445.4</c:v>
                </c:pt>
                <c:pt idx="220">
                  <c:v>1451.97</c:v>
                </c:pt>
                <c:pt idx="221">
                  <c:v>1458.54</c:v>
                </c:pt>
                <c:pt idx="222">
                  <c:v>1465.1100000000001</c:v>
                </c:pt>
                <c:pt idx="223">
                  <c:v>1471.68</c:v>
                </c:pt>
                <c:pt idx="224">
                  <c:v>1478.25</c:v>
                </c:pt>
                <c:pt idx="225">
                  <c:v>1484.8200000000002</c:v>
                </c:pt>
                <c:pt idx="226">
                  <c:v>1491.39</c:v>
                </c:pt>
                <c:pt idx="227">
                  <c:v>1497.96</c:v>
                </c:pt>
                <c:pt idx="228">
                  <c:v>1504.53</c:v>
                </c:pt>
                <c:pt idx="229">
                  <c:v>1511.1000000000001</c:v>
                </c:pt>
                <c:pt idx="230">
                  <c:v>1517.67</c:v>
                </c:pt>
                <c:pt idx="231">
                  <c:v>1524.24</c:v>
                </c:pt>
                <c:pt idx="232">
                  <c:v>1530.8100000000002</c:v>
                </c:pt>
                <c:pt idx="233">
                  <c:v>1537.38</c:v>
                </c:pt>
                <c:pt idx="234">
                  <c:v>1543.95</c:v>
                </c:pt>
                <c:pt idx="235">
                  <c:v>1550.52</c:v>
                </c:pt>
                <c:pt idx="236">
                  <c:v>1557.0900000000001</c:v>
                </c:pt>
                <c:pt idx="237">
                  <c:v>1563.66</c:v>
                </c:pt>
                <c:pt idx="238">
                  <c:v>1570.23</c:v>
                </c:pt>
                <c:pt idx="239">
                  <c:v>1576.8000000000002</c:v>
                </c:pt>
                <c:pt idx="240">
                  <c:v>1583.3700000000001</c:v>
                </c:pt>
                <c:pt idx="241">
                  <c:v>1589.94</c:v>
                </c:pt>
                <c:pt idx="242">
                  <c:v>1596.51</c:v>
                </c:pt>
                <c:pt idx="243">
                  <c:v>1603.0800000000002</c:v>
                </c:pt>
                <c:pt idx="244">
                  <c:v>1609.65</c:v>
                </c:pt>
                <c:pt idx="245">
                  <c:v>1616.22</c:v>
                </c:pt>
                <c:pt idx="246">
                  <c:v>1622.79</c:v>
                </c:pt>
                <c:pt idx="247">
                  <c:v>1629.3600000000001</c:v>
                </c:pt>
                <c:pt idx="248">
                  <c:v>1635.93</c:v>
                </c:pt>
                <c:pt idx="249">
                  <c:v>1642.5</c:v>
                </c:pt>
                <c:pt idx="250">
                  <c:v>1649.0700000000002</c:v>
                </c:pt>
                <c:pt idx="251">
                  <c:v>1655.64</c:v>
                </c:pt>
                <c:pt idx="252">
                  <c:v>1662.21</c:v>
                </c:pt>
                <c:pt idx="253">
                  <c:v>1668.78</c:v>
                </c:pt>
                <c:pt idx="254">
                  <c:v>1675.3500000000001</c:v>
                </c:pt>
                <c:pt idx="255">
                  <c:v>1681.92</c:v>
                </c:pt>
                <c:pt idx="256">
                  <c:v>1688.49</c:v>
                </c:pt>
                <c:pt idx="257">
                  <c:v>1695.0600000000002</c:v>
                </c:pt>
                <c:pt idx="258">
                  <c:v>1701.63</c:v>
                </c:pt>
                <c:pt idx="259">
                  <c:v>1708.2</c:v>
                </c:pt>
                <c:pt idx="260">
                  <c:v>1714.77</c:v>
                </c:pt>
                <c:pt idx="261">
                  <c:v>1721.3400000000001</c:v>
                </c:pt>
                <c:pt idx="262">
                  <c:v>1727.91</c:v>
                </c:pt>
                <c:pt idx="263">
                  <c:v>1734.48</c:v>
                </c:pt>
                <c:pt idx="264">
                  <c:v>1741.0500000000002</c:v>
                </c:pt>
                <c:pt idx="265">
                  <c:v>1747.6200000000001</c:v>
                </c:pt>
                <c:pt idx="266">
                  <c:v>1754.19</c:v>
                </c:pt>
                <c:pt idx="267">
                  <c:v>1760.76</c:v>
                </c:pt>
                <c:pt idx="268">
                  <c:v>1767.3300000000002</c:v>
                </c:pt>
                <c:pt idx="269">
                  <c:v>1773.9</c:v>
                </c:pt>
                <c:pt idx="270">
                  <c:v>1780.47</c:v>
                </c:pt>
                <c:pt idx="271">
                  <c:v>1787.04</c:v>
                </c:pt>
                <c:pt idx="272">
                  <c:v>1793.6100000000001</c:v>
                </c:pt>
                <c:pt idx="273">
                  <c:v>1800.18</c:v>
                </c:pt>
                <c:pt idx="274">
                  <c:v>1806.75</c:v>
                </c:pt>
                <c:pt idx="275">
                  <c:v>1813.3200000000002</c:v>
                </c:pt>
                <c:pt idx="276">
                  <c:v>1819.89</c:v>
                </c:pt>
                <c:pt idx="277">
                  <c:v>1826.46</c:v>
                </c:pt>
                <c:pt idx="278">
                  <c:v>1833.03</c:v>
                </c:pt>
                <c:pt idx="279">
                  <c:v>1839.6000000000001</c:v>
                </c:pt>
                <c:pt idx="280">
                  <c:v>1846.17</c:v>
                </c:pt>
                <c:pt idx="281">
                  <c:v>1852.74</c:v>
                </c:pt>
                <c:pt idx="282">
                  <c:v>1859.3100000000002</c:v>
                </c:pt>
                <c:pt idx="283">
                  <c:v>1865.88</c:v>
                </c:pt>
                <c:pt idx="284">
                  <c:v>1872.45</c:v>
                </c:pt>
                <c:pt idx="285">
                  <c:v>1879.02</c:v>
                </c:pt>
                <c:pt idx="286">
                  <c:v>1885.5900000000001</c:v>
                </c:pt>
                <c:pt idx="287">
                  <c:v>1892.16</c:v>
                </c:pt>
                <c:pt idx="288">
                  <c:v>1898.73</c:v>
                </c:pt>
                <c:pt idx="289">
                  <c:v>1905.3000000000002</c:v>
                </c:pt>
                <c:pt idx="290">
                  <c:v>1911.8700000000001</c:v>
                </c:pt>
                <c:pt idx="291">
                  <c:v>1918.44</c:v>
                </c:pt>
                <c:pt idx="292">
                  <c:v>1925.01</c:v>
                </c:pt>
                <c:pt idx="293">
                  <c:v>1931.5800000000002</c:v>
                </c:pt>
                <c:pt idx="294">
                  <c:v>1938.15</c:v>
                </c:pt>
                <c:pt idx="295">
                  <c:v>1944.72</c:v>
                </c:pt>
                <c:pt idx="296">
                  <c:v>1951.2900000000002</c:v>
                </c:pt>
                <c:pt idx="297">
                  <c:v>1957.8600000000001</c:v>
                </c:pt>
                <c:pt idx="298">
                  <c:v>1964.43</c:v>
                </c:pt>
                <c:pt idx="299">
                  <c:v>1971</c:v>
                </c:pt>
                <c:pt idx="300">
                  <c:v>1977.5700000000002</c:v>
                </c:pt>
                <c:pt idx="301">
                  <c:v>1984.14</c:v>
                </c:pt>
                <c:pt idx="302">
                  <c:v>1990.71</c:v>
                </c:pt>
                <c:pt idx="303">
                  <c:v>1997.2800000000002</c:v>
                </c:pt>
                <c:pt idx="304">
                  <c:v>2003.8500000000001</c:v>
                </c:pt>
                <c:pt idx="305">
                  <c:v>2010.42</c:v>
                </c:pt>
                <c:pt idx="306">
                  <c:v>2016.99</c:v>
                </c:pt>
                <c:pt idx="307">
                  <c:v>2023.5600000000002</c:v>
                </c:pt>
                <c:pt idx="308">
                  <c:v>2030.13</c:v>
                </c:pt>
                <c:pt idx="309">
                  <c:v>2036.7</c:v>
                </c:pt>
                <c:pt idx="310">
                  <c:v>2043.27</c:v>
                </c:pt>
                <c:pt idx="311">
                  <c:v>2049.84</c:v>
                </c:pt>
                <c:pt idx="312">
                  <c:v>2056.4100000000003</c:v>
                </c:pt>
                <c:pt idx="313">
                  <c:v>2062.98</c:v>
                </c:pt>
                <c:pt idx="314">
                  <c:v>2069.5500000000002</c:v>
                </c:pt>
                <c:pt idx="315">
                  <c:v>2076.12</c:v>
                </c:pt>
                <c:pt idx="316">
                  <c:v>2082.69</c:v>
                </c:pt>
                <c:pt idx="317">
                  <c:v>2089.2600000000002</c:v>
                </c:pt>
                <c:pt idx="318">
                  <c:v>2095.83</c:v>
                </c:pt>
                <c:pt idx="319">
                  <c:v>2102.4</c:v>
                </c:pt>
                <c:pt idx="320">
                  <c:v>2108.9700000000003</c:v>
                </c:pt>
                <c:pt idx="321">
                  <c:v>2115.54</c:v>
                </c:pt>
                <c:pt idx="322">
                  <c:v>2122.11</c:v>
                </c:pt>
                <c:pt idx="323">
                  <c:v>2128.6800000000003</c:v>
                </c:pt>
                <c:pt idx="324">
                  <c:v>2135.25</c:v>
                </c:pt>
                <c:pt idx="325">
                  <c:v>2141.8200000000002</c:v>
                </c:pt>
                <c:pt idx="326">
                  <c:v>2148.39</c:v>
                </c:pt>
                <c:pt idx="327">
                  <c:v>2154.96</c:v>
                </c:pt>
                <c:pt idx="328">
                  <c:v>2161.5300000000002</c:v>
                </c:pt>
                <c:pt idx="329">
                  <c:v>2168.1</c:v>
                </c:pt>
                <c:pt idx="330">
                  <c:v>2174.67</c:v>
                </c:pt>
                <c:pt idx="331">
                  <c:v>2181.2400000000002</c:v>
                </c:pt>
                <c:pt idx="332">
                  <c:v>2187.81</c:v>
                </c:pt>
                <c:pt idx="333">
                  <c:v>2194.38</c:v>
                </c:pt>
                <c:pt idx="334">
                  <c:v>2200.9500000000003</c:v>
                </c:pt>
                <c:pt idx="335">
                  <c:v>2207.52</c:v>
                </c:pt>
                <c:pt idx="336">
                  <c:v>2214.09</c:v>
                </c:pt>
                <c:pt idx="337">
                  <c:v>2220.6600000000003</c:v>
                </c:pt>
                <c:pt idx="338">
                  <c:v>2227.23</c:v>
                </c:pt>
                <c:pt idx="339">
                  <c:v>2233.8000000000002</c:v>
                </c:pt>
                <c:pt idx="340">
                  <c:v>2240.37</c:v>
                </c:pt>
                <c:pt idx="341">
                  <c:v>2246.94</c:v>
                </c:pt>
                <c:pt idx="342">
                  <c:v>2253.5100000000002</c:v>
                </c:pt>
                <c:pt idx="343">
                  <c:v>2260.08</c:v>
                </c:pt>
                <c:pt idx="344">
                  <c:v>2266.65</c:v>
                </c:pt>
                <c:pt idx="345">
                  <c:v>2273.2200000000003</c:v>
                </c:pt>
                <c:pt idx="346">
                  <c:v>2279.79</c:v>
                </c:pt>
                <c:pt idx="347">
                  <c:v>2286.36</c:v>
                </c:pt>
                <c:pt idx="348">
                  <c:v>2292.9300000000003</c:v>
                </c:pt>
                <c:pt idx="349">
                  <c:v>2299.5</c:v>
                </c:pt>
                <c:pt idx="350">
                  <c:v>2306.0700000000002</c:v>
                </c:pt>
                <c:pt idx="351">
                  <c:v>2312.6400000000003</c:v>
                </c:pt>
                <c:pt idx="352">
                  <c:v>2319.21</c:v>
                </c:pt>
                <c:pt idx="353">
                  <c:v>2325.7800000000002</c:v>
                </c:pt>
                <c:pt idx="354">
                  <c:v>2332.35</c:v>
                </c:pt>
                <c:pt idx="355">
                  <c:v>2338.92</c:v>
                </c:pt>
                <c:pt idx="356">
                  <c:v>2345.4900000000002</c:v>
                </c:pt>
                <c:pt idx="357">
                  <c:v>2352.06</c:v>
                </c:pt>
                <c:pt idx="358">
                  <c:v>2358.63</c:v>
                </c:pt>
                <c:pt idx="359">
                  <c:v>2365.2000000000003</c:v>
                </c:pt>
                <c:pt idx="360">
                  <c:v>2371.77</c:v>
                </c:pt>
                <c:pt idx="361">
                  <c:v>2378.34</c:v>
                </c:pt>
                <c:pt idx="362">
                  <c:v>2384.9100000000003</c:v>
                </c:pt>
                <c:pt idx="363">
                  <c:v>2391.48</c:v>
                </c:pt>
                <c:pt idx="364">
                  <c:v>2398.0500000000002</c:v>
                </c:pt>
              </c:numCache>
            </c:numRef>
          </c:val>
          <c:smooth val="0"/>
          <c:extLst>
            <c:ext xmlns:c16="http://schemas.microsoft.com/office/drawing/2014/chart" uri="{C3380CC4-5D6E-409C-BE32-E72D297353CC}">
              <c16:uniqueId val="{00000000-5414-4C71-B8A8-9ACA8DD38534}"/>
            </c:ext>
          </c:extLst>
        </c:ser>
        <c:ser>
          <c:idx val="1"/>
          <c:order val="1"/>
          <c:tx>
            <c:strRef>
              <c:f>'Single Ride Pass vs. Year Pass'!$P$2</c:f>
              <c:strCache>
                <c:ptCount val="1"/>
                <c:pt idx="0">
                  <c:v>Year Pass (Member)</c:v>
                </c:pt>
              </c:strCache>
            </c:strRef>
          </c:tx>
          <c:spPr>
            <a:ln w="28575" cap="rnd">
              <a:solidFill>
                <a:srgbClr val="37D9E1"/>
              </a:solidFill>
              <a:round/>
            </a:ln>
            <a:effectLst/>
          </c:spPr>
          <c:marker>
            <c:symbol val="none"/>
          </c:marker>
          <c:cat>
            <c:numRef>
              <c:f>'Single Ride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'Single Ride Pass vs. Year Pass'!$P$3:$P$367</c:f>
              <c:numCache>
                <c:formatCode>_("$"* #,##0.00_);_("$"* \(#,##0.00\);_("$"* "-"??_);_(@_)</c:formatCode>
                <c:ptCount val="365"/>
                <c:pt idx="0">
                  <c:v>145.79</c:v>
                </c:pt>
                <c:pt idx="1">
                  <c:v>147.68</c:v>
                </c:pt>
                <c:pt idx="2">
                  <c:v>149.57</c:v>
                </c:pt>
                <c:pt idx="3">
                  <c:v>151.46</c:v>
                </c:pt>
                <c:pt idx="4">
                  <c:v>153.35</c:v>
                </c:pt>
                <c:pt idx="5">
                  <c:v>155.24</c:v>
                </c:pt>
                <c:pt idx="6">
                  <c:v>157.13</c:v>
                </c:pt>
                <c:pt idx="7">
                  <c:v>159.02000000000001</c:v>
                </c:pt>
                <c:pt idx="8">
                  <c:v>160.91</c:v>
                </c:pt>
                <c:pt idx="9">
                  <c:v>162.80000000000001</c:v>
                </c:pt>
                <c:pt idx="10">
                  <c:v>164.69</c:v>
                </c:pt>
                <c:pt idx="11">
                  <c:v>166.58</c:v>
                </c:pt>
                <c:pt idx="12">
                  <c:v>168.47</c:v>
                </c:pt>
                <c:pt idx="13">
                  <c:v>170.36</c:v>
                </c:pt>
                <c:pt idx="14">
                  <c:v>172.25</c:v>
                </c:pt>
                <c:pt idx="15">
                  <c:v>174.14000000000001</c:v>
                </c:pt>
                <c:pt idx="16">
                  <c:v>176.03</c:v>
                </c:pt>
                <c:pt idx="17">
                  <c:v>177.92000000000002</c:v>
                </c:pt>
                <c:pt idx="18">
                  <c:v>179.81</c:v>
                </c:pt>
                <c:pt idx="19">
                  <c:v>181.7</c:v>
                </c:pt>
                <c:pt idx="20">
                  <c:v>183.59</c:v>
                </c:pt>
                <c:pt idx="21">
                  <c:v>185.48000000000002</c:v>
                </c:pt>
                <c:pt idx="22">
                  <c:v>187.37</c:v>
                </c:pt>
                <c:pt idx="23">
                  <c:v>189.26</c:v>
                </c:pt>
                <c:pt idx="24">
                  <c:v>191.15</c:v>
                </c:pt>
                <c:pt idx="25">
                  <c:v>193.04000000000002</c:v>
                </c:pt>
                <c:pt idx="26">
                  <c:v>194.93</c:v>
                </c:pt>
                <c:pt idx="27">
                  <c:v>196.82</c:v>
                </c:pt>
                <c:pt idx="28">
                  <c:v>198.71</c:v>
                </c:pt>
                <c:pt idx="29">
                  <c:v>200.6</c:v>
                </c:pt>
                <c:pt idx="30">
                  <c:v>202.49</c:v>
                </c:pt>
                <c:pt idx="31">
                  <c:v>204.38</c:v>
                </c:pt>
                <c:pt idx="32">
                  <c:v>206.27</c:v>
                </c:pt>
                <c:pt idx="33">
                  <c:v>208.16</c:v>
                </c:pt>
                <c:pt idx="34">
                  <c:v>210.05</c:v>
                </c:pt>
                <c:pt idx="35">
                  <c:v>211.94</c:v>
                </c:pt>
                <c:pt idx="36">
                  <c:v>213.82999999999998</c:v>
                </c:pt>
                <c:pt idx="37">
                  <c:v>215.72</c:v>
                </c:pt>
                <c:pt idx="38">
                  <c:v>217.61</c:v>
                </c:pt>
                <c:pt idx="39">
                  <c:v>219.5</c:v>
                </c:pt>
                <c:pt idx="40">
                  <c:v>221.39</c:v>
                </c:pt>
                <c:pt idx="41">
                  <c:v>223.28</c:v>
                </c:pt>
                <c:pt idx="42">
                  <c:v>225.17000000000002</c:v>
                </c:pt>
                <c:pt idx="43">
                  <c:v>227.06</c:v>
                </c:pt>
                <c:pt idx="44">
                  <c:v>228.95</c:v>
                </c:pt>
                <c:pt idx="45">
                  <c:v>230.84</c:v>
                </c:pt>
                <c:pt idx="46">
                  <c:v>232.73000000000002</c:v>
                </c:pt>
                <c:pt idx="47">
                  <c:v>234.62</c:v>
                </c:pt>
                <c:pt idx="48">
                  <c:v>236.51</c:v>
                </c:pt>
                <c:pt idx="49">
                  <c:v>238.4</c:v>
                </c:pt>
                <c:pt idx="50">
                  <c:v>240.29000000000002</c:v>
                </c:pt>
                <c:pt idx="51">
                  <c:v>242.18</c:v>
                </c:pt>
                <c:pt idx="52">
                  <c:v>244.07</c:v>
                </c:pt>
                <c:pt idx="53">
                  <c:v>245.95999999999998</c:v>
                </c:pt>
                <c:pt idx="54">
                  <c:v>247.85</c:v>
                </c:pt>
                <c:pt idx="55">
                  <c:v>249.74</c:v>
                </c:pt>
                <c:pt idx="56">
                  <c:v>251.63</c:v>
                </c:pt>
                <c:pt idx="57">
                  <c:v>253.51999999999998</c:v>
                </c:pt>
                <c:pt idx="58">
                  <c:v>255.41</c:v>
                </c:pt>
                <c:pt idx="59">
                  <c:v>257.3</c:v>
                </c:pt>
                <c:pt idx="60">
                  <c:v>259.19</c:v>
                </c:pt>
                <c:pt idx="61">
                  <c:v>261.08</c:v>
                </c:pt>
                <c:pt idx="62">
                  <c:v>262.97000000000003</c:v>
                </c:pt>
                <c:pt idx="63">
                  <c:v>264.86</c:v>
                </c:pt>
                <c:pt idx="64">
                  <c:v>266.75</c:v>
                </c:pt>
                <c:pt idx="65">
                  <c:v>268.64</c:v>
                </c:pt>
                <c:pt idx="66">
                  <c:v>270.52999999999997</c:v>
                </c:pt>
                <c:pt idx="67">
                  <c:v>272.41999999999996</c:v>
                </c:pt>
                <c:pt idx="68">
                  <c:v>274.31</c:v>
                </c:pt>
                <c:pt idx="69">
                  <c:v>276.2</c:v>
                </c:pt>
                <c:pt idx="70">
                  <c:v>278.09000000000003</c:v>
                </c:pt>
                <c:pt idx="71">
                  <c:v>279.98</c:v>
                </c:pt>
                <c:pt idx="72">
                  <c:v>281.87</c:v>
                </c:pt>
                <c:pt idx="73">
                  <c:v>283.76</c:v>
                </c:pt>
                <c:pt idx="74">
                  <c:v>285.64999999999998</c:v>
                </c:pt>
                <c:pt idx="75">
                  <c:v>287.53999999999996</c:v>
                </c:pt>
                <c:pt idx="76">
                  <c:v>289.43</c:v>
                </c:pt>
                <c:pt idx="77">
                  <c:v>291.32</c:v>
                </c:pt>
                <c:pt idx="78">
                  <c:v>293.21000000000004</c:v>
                </c:pt>
                <c:pt idx="79">
                  <c:v>295.10000000000002</c:v>
                </c:pt>
                <c:pt idx="80">
                  <c:v>296.99</c:v>
                </c:pt>
                <c:pt idx="81">
                  <c:v>298.88</c:v>
                </c:pt>
                <c:pt idx="82">
                  <c:v>300.77</c:v>
                </c:pt>
                <c:pt idx="83">
                  <c:v>302.65999999999997</c:v>
                </c:pt>
                <c:pt idx="84">
                  <c:v>304.55</c:v>
                </c:pt>
                <c:pt idx="85">
                  <c:v>306.44</c:v>
                </c:pt>
                <c:pt idx="86">
                  <c:v>308.33</c:v>
                </c:pt>
                <c:pt idx="87">
                  <c:v>310.22000000000003</c:v>
                </c:pt>
                <c:pt idx="88">
                  <c:v>312.11</c:v>
                </c:pt>
                <c:pt idx="89">
                  <c:v>314</c:v>
                </c:pt>
                <c:pt idx="90">
                  <c:v>315.89</c:v>
                </c:pt>
                <c:pt idx="91">
                  <c:v>317.77999999999997</c:v>
                </c:pt>
                <c:pt idx="92">
                  <c:v>319.66999999999996</c:v>
                </c:pt>
                <c:pt idx="93">
                  <c:v>321.56</c:v>
                </c:pt>
                <c:pt idx="94">
                  <c:v>323.45</c:v>
                </c:pt>
                <c:pt idx="95">
                  <c:v>325.34000000000003</c:v>
                </c:pt>
                <c:pt idx="96">
                  <c:v>327.23</c:v>
                </c:pt>
                <c:pt idx="97">
                  <c:v>329.12</c:v>
                </c:pt>
                <c:pt idx="98">
                  <c:v>331.01</c:v>
                </c:pt>
                <c:pt idx="99">
                  <c:v>332.9</c:v>
                </c:pt>
                <c:pt idx="100">
                  <c:v>334.78999999999996</c:v>
                </c:pt>
                <c:pt idx="101">
                  <c:v>336.68</c:v>
                </c:pt>
                <c:pt idx="102">
                  <c:v>338.57</c:v>
                </c:pt>
                <c:pt idx="103">
                  <c:v>340.46000000000004</c:v>
                </c:pt>
                <c:pt idx="104">
                  <c:v>342.35</c:v>
                </c:pt>
                <c:pt idx="105">
                  <c:v>344.24</c:v>
                </c:pt>
                <c:pt idx="106">
                  <c:v>346.13</c:v>
                </c:pt>
                <c:pt idx="107">
                  <c:v>348.02</c:v>
                </c:pt>
                <c:pt idx="108">
                  <c:v>349.90999999999997</c:v>
                </c:pt>
                <c:pt idx="109">
                  <c:v>351.79999999999995</c:v>
                </c:pt>
                <c:pt idx="110">
                  <c:v>353.69</c:v>
                </c:pt>
                <c:pt idx="111">
                  <c:v>355.58</c:v>
                </c:pt>
                <c:pt idx="112">
                  <c:v>357.47</c:v>
                </c:pt>
                <c:pt idx="113">
                  <c:v>359.36</c:v>
                </c:pt>
                <c:pt idx="114">
                  <c:v>361.25</c:v>
                </c:pt>
                <c:pt idx="115">
                  <c:v>363.14</c:v>
                </c:pt>
                <c:pt idx="116">
                  <c:v>365.03</c:v>
                </c:pt>
                <c:pt idx="117">
                  <c:v>366.91999999999996</c:v>
                </c:pt>
                <c:pt idx="118">
                  <c:v>368.81</c:v>
                </c:pt>
                <c:pt idx="119">
                  <c:v>370.7</c:v>
                </c:pt>
                <c:pt idx="120">
                  <c:v>372.59000000000003</c:v>
                </c:pt>
                <c:pt idx="121">
                  <c:v>374.48</c:v>
                </c:pt>
                <c:pt idx="122">
                  <c:v>376.37</c:v>
                </c:pt>
                <c:pt idx="123">
                  <c:v>378.26</c:v>
                </c:pt>
                <c:pt idx="124">
                  <c:v>380.15</c:v>
                </c:pt>
                <c:pt idx="125">
                  <c:v>382.03999999999996</c:v>
                </c:pt>
                <c:pt idx="126">
                  <c:v>383.93</c:v>
                </c:pt>
                <c:pt idx="127">
                  <c:v>385.82</c:v>
                </c:pt>
                <c:pt idx="128">
                  <c:v>387.71</c:v>
                </c:pt>
                <c:pt idx="129">
                  <c:v>389.6</c:v>
                </c:pt>
                <c:pt idx="130">
                  <c:v>391.49</c:v>
                </c:pt>
                <c:pt idx="131">
                  <c:v>393.38</c:v>
                </c:pt>
                <c:pt idx="132">
                  <c:v>395.27</c:v>
                </c:pt>
                <c:pt idx="133">
                  <c:v>397.15999999999997</c:v>
                </c:pt>
                <c:pt idx="134">
                  <c:v>399.04999999999995</c:v>
                </c:pt>
                <c:pt idx="135">
                  <c:v>400.93999999999994</c:v>
                </c:pt>
                <c:pt idx="136">
                  <c:v>402.83000000000004</c:v>
                </c:pt>
                <c:pt idx="137">
                  <c:v>404.72</c:v>
                </c:pt>
                <c:pt idx="138">
                  <c:v>406.61</c:v>
                </c:pt>
                <c:pt idx="139">
                  <c:v>408.5</c:v>
                </c:pt>
                <c:pt idx="140">
                  <c:v>410.39</c:v>
                </c:pt>
                <c:pt idx="141">
                  <c:v>412.28</c:v>
                </c:pt>
                <c:pt idx="142">
                  <c:v>414.16999999999996</c:v>
                </c:pt>
                <c:pt idx="143">
                  <c:v>416.05999999999995</c:v>
                </c:pt>
                <c:pt idx="144">
                  <c:v>417.95000000000005</c:v>
                </c:pt>
                <c:pt idx="145">
                  <c:v>419.84000000000003</c:v>
                </c:pt>
                <c:pt idx="146">
                  <c:v>421.73</c:v>
                </c:pt>
                <c:pt idx="147">
                  <c:v>423.62</c:v>
                </c:pt>
                <c:pt idx="148">
                  <c:v>425.51</c:v>
                </c:pt>
                <c:pt idx="149">
                  <c:v>427.4</c:v>
                </c:pt>
                <c:pt idx="150">
                  <c:v>429.28999999999996</c:v>
                </c:pt>
                <c:pt idx="151">
                  <c:v>431.17999999999995</c:v>
                </c:pt>
                <c:pt idx="152">
                  <c:v>433.06999999999994</c:v>
                </c:pt>
                <c:pt idx="153">
                  <c:v>434.96000000000004</c:v>
                </c:pt>
                <c:pt idx="154">
                  <c:v>436.85</c:v>
                </c:pt>
                <c:pt idx="155">
                  <c:v>438.74</c:v>
                </c:pt>
                <c:pt idx="156">
                  <c:v>440.63</c:v>
                </c:pt>
                <c:pt idx="157">
                  <c:v>442.52</c:v>
                </c:pt>
                <c:pt idx="158">
                  <c:v>444.40999999999997</c:v>
                </c:pt>
                <c:pt idx="159">
                  <c:v>446.29999999999995</c:v>
                </c:pt>
                <c:pt idx="160">
                  <c:v>448.18999999999994</c:v>
                </c:pt>
                <c:pt idx="161">
                  <c:v>450.08000000000004</c:v>
                </c:pt>
                <c:pt idx="162">
                  <c:v>451.97</c:v>
                </c:pt>
                <c:pt idx="163">
                  <c:v>453.86</c:v>
                </c:pt>
                <c:pt idx="164">
                  <c:v>455.75</c:v>
                </c:pt>
                <c:pt idx="165">
                  <c:v>457.64</c:v>
                </c:pt>
                <c:pt idx="166">
                  <c:v>459.53</c:v>
                </c:pt>
                <c:pt idx="167">
                  <c:v>461.41999999999996</c:v>
                </c:pt>
                <c:pt idx="168">
                  <c:v>463.30999999999995</c:v>
                </c:pt>
                <c:pt idx="169">
                  <c:v>465.20000000000005</c:v>
                </c:pt>
                <c:pt idx="170">
                  <c:v>467.09000000000003</c:v>
                </c:pt>
                <c:pt idx="171">
                  <c:v>468.98</c:v>
                </c:pt>
                <c:pt idx="172">
                  <c:v>470.87</c:v>
                </c:pt>
                <c:pt idx="173">
                  <c:v>472.76</c:v>
                </c:pt>
                <c:pt idx="174">
                  <c:v>474.65</c:v>
                </c:pt>
                <c:pt idx="175">
                  <c:v>476.53999999999996</c:v>
                </c:pt>
                <c:pt idx="176">
                  <c:v>478.42999999999995</c:v>
                </c:pt>
                <c:pt idx="177">
                  <c:v>480.31999999999994</c:v>
                </c:pt>
                <c:pt idx="178">
                  <c:v>482.21000000000004</c:v>
                </c:pt>
                <c:pt idx="179">
                  <c:v>484.1</c:v>
                </c:pt>
                <c:pt idx="180">
                  <c:v>485.99</c:v>
                </c:pt>
                <c:pt idx="181">
                  <c:v>487.88</c:v>
                </c:pt>
                <c:pt idx="182">
                  <c:v>489.77</c:v>
                </c:pt>
                <c:pt idx="183">
                  <c:v>491.65999999999997</c:v>
                </c:pt>
                <c:pt idx="184">
                  <c:v>493.54999999999995</c:v>
                </c:pt>
                <c:pt idx="185">
                  <c:v>495.43999999999994</c:v>
                </c:pt>
                <c:pt idx="186">
                  <c:v>497.33000000000004</c:v>
                </c:pt>
                <c:pt idx="187">
                  <c:v>499.22</c:v>
                </c:pt>
                <c:pt idx="188">
                  <c:v>501.11</c:v>
                </c:pt>
                <c:pt idx="189">
                  <c:v>503</c:v>
                </c:pt>
                <c:pt idx="190">
                  <c:v>504.89</c:v>
                </c:pt>
                <c:pt idx="191">
                  <c:v>506.78</c:v>
                </c:pt>
                <c:pt idx="192">
                  <c:v>508.66999999999996</c:v>
                </c:pt>
                <c:pt idx="193">
                  <c:v>510.55999999999995</c:v>
                </c:pt>
                <c:pt idx="194">
                  <c:v>512.44999999999993</c:v>
                </c:pt>
                <c:pt idx="195">
                  <c:v>514.34</c:v>
                </c:pt>
                <c:pt idx="196">
                  <c:v>516.23</c:v>
                </c:pt>
                <c:pt idx="197">
                  <c:v>518.12</c:v>
                </c:pt>
                <c:pt idx="198">
                  <c:v>520.01</c:v>
                </c:pt>
                <c:pt idx="199">
                  <c:v>521.9</c:v>
                </c:pt>
                <c:pt idx="200">
                  <c:v>523.79</c:v>
                </c:pt>
                <c:pt idx="201">
                  <c:v>525.67999999999995</c:v>
                </c:pt>
                <c:pt idx="202">
                  <c:v>527.56999999999994</c:v>
                </c:pt>
                <c:pt idx="203">
                  <c:v>529.46</c:v>
                </c:pt>
                <c:pt idx="204">
                  <c:v>531.35</c:v>
                </c:pt>
                <c:pt idx="205">
                  <c:v>533.24</c:v>
                </c:pt>
                <c:pt idx="206">
                  <c:v>535.13</c:v>
                </c:pt>
                <c:pt idx="207">
                  <c:v>537.02</c:v>
                </c:pt>
                <c:pt idx="208">
                  <c:v>538.91</c:v>
                </c:pt>
                <c:pt idx="209">
                  <c:v>540.79999999999995</c:v>
                </c:pt>
                <c:pt idx="210">
                  <c:v>542.68999999999994</c:v>
                </c:pt>
                <c:pt idx="211">
                  <c:v>544.58000000000004</c:v>
                </c:pt>
                <c:pt idx="212">
                  <c:v>546.47</c:v>
                </c:pt>
                <c:pt idx="213">
                  <c:v>548.36</c:v>
                </c:pt>
                <c:pt idx="214">
                  <c:v>550.25</c:v>
                </c:pt>
                <c:pt idx="215">
                  <c:v>552.14</c:v>
                </c:pt>
                <c:pt idx="216">
                  <c:v>554.03</c:v>
                </c:pt>
                <c:pt idx="217">
                  <c:v>555.91999999999996</c:v>
                </c:pt>
                <c:pt idx="218">
                  <c:v>557.80999999999995</c:v>
                </c:pt>
                <c:pt idx="219">
                  <c:v>559.69999999999993</c:v>
                </c:pt>
                <c:pt idx="220">
                  <c:v>561.59</c:v>
                </c:pt>
                <c:pt idx="221">
                  <c:v>563.48</c:v>
                </c:pt>
                <c:pt idx="222">
                  <c:v>565.37</c:v>
                </c:pt>
                <c:pt idx="223">
                  <c:v>567.26</c:v>
                </c:pt>
                <c:pt idx="224">
                  <c:v>569.15</c:v>
                </c:pt>
                <c:pt idx="225">
                  <c:v>571.04</c:v>
                </c:pt>
                <c:pt idx="226">
                  <c:v>572.92999999999995</c:v>
                </c:pt>
                <c:pt idx="227">
                  <c:v>574.81999999999994</c:v>
                </c:pt>
                <c:pt idx="228">
                  <c:v>576.71</c:v>
                </c:pt>
                <c:pt idx="229">
                  <c:v>578.6</c:v>
                </c:pt>
                <c:pt idx="230">
                  <c:v>580.49</c:v>
                </c:pt>
                <c:pt idx="231">
                  <c:v>582.38</c:v>
                </c:pt>
                <c:pt idx="232">
                  <c:v>584.27</c:v>
                </c:pt>
                <c:pt idx="233">
                  <c:v>586.16</c:v>
                </c:pt>
                <c:pt idx="234">
                  <c:v>588.04999999999995</c:v>
                </c:pt>
                <c:pt idx="235">
                  <c:v>589.93999999999994</c:v>
                </c:pt>
                <c:pt idx="236">
                  <c:v>591.82999999999993</c:v>
                </c:pt>
                <c:pt idx="237">
                  <c:v>593.72</c:v>
                </c:pt>
                <c:pt idx="238">
                  <c:v>595.61</c:v>
                </c:pt>
                <c:pt idx="239">
                  <c:v>597.5</c:v>
                </c:pt>
                <c:pt idx="240">
                  <c:v>599.39</c:v>
                </c:pt>
                <c:pt idx="241">
                  <c:v>601.28</c:v>
                </c:pt>
                <c:pt idx="242">
                  <c:v>603.16999999999996</c:v>
                </c:pt>
                <c:pt idx="243">
                  <c:v>605.05999999999995</c:v>
                </c:pt>
                <c:pt idx="244">
                  <c:v>606.94999999999993</c:v>
                </c:pt>
                <c:pt idx="245">
                  <c:v>608.84</c:v>
                </c:pt>
                <c:pt idx="246">
                  <c:v>610.73</c:v>
                </c:pt>
                <c:pt idx="247">
                  <c:v>612.62</c:v>
                </c:pt>
                <c:pt idx="248">
                  <c:v>614.51</c:v>
                </c:pt>
                <c:pt idx="249">
                  <c:v>616.4</c:v>
                </c:pt>
                <c:pt idx="250">
                  <c:v>618.29</c:v>
                </c:pt>
                <c:pt idx="251">
                  <c:v>620.17999999999995</c:v>
                </c:pt>
                <c:pt idx="252">
                  <c:v>622.06999999999994</c:v>
                </c:pt>
                <c:pt idx="253">
                  <c:v>623.96</c:v>
                </c:pt>
                <c:pt idx="254">
                  <c:v>625.85</c:v>
                </c:pt>
                <c:pt idx="255">
                  <c:v>627.74</c:v>
                </c:pt>
                <c:pt idx="256">
                  <c:v>629.63</c:v>
                </c:pt>
                <c:pt idx="257">
                  <c:v>631.52</c:v>
                </c:pt>
                <c:pt idx="258">
                  <c:v>633.41</c:v>
                </c:pt>
                <c:pt idx="259">
                  <c:v>635.29999999999995</c:v>
                </c:pt>
                <c:pt idx="260">
                  <c:v>637.18999999999994</c:v>
                </c:pt>
                <c:pt idx="261">
                  <c:v>639.07999999999993</c:v>
                </c:pt>
                <c:pt idx="262">
                  <c:v>640.97</c:v>
                </c:pt>
                <c:pt idx="263">
                  <c:v>642.86</c:v>
                </c:pt>
                <c:pt idx="264">
                  <c:v>644.75</c:v>
                </c:pt>
                <c:pt idx="265">
                  <c:v>646.64</c:v>
                </c:pt>
                <c:pt idx="266">
                  <c:v>648.53</c:v>
                </c:pt>
                <c:pt idx="267">
                  <c:v>650.41999999999996</c:v>
                </c:pt>
                <c:pt idx="268">
                  <c:v>652.30999999999995</c:v>
                </c:pt>
                <c:pt idx="269">
                  <c:v>654.19999999999993</c:v>
                </c:pt>
                <c:pt idx="270">
                  <c:v>656.08999999999992</c:v>
                </c:pt>
                <c:pt idx="271">
                  <c:v>657.9799999999999</c:v>
                </c:pt>
                <c:pt idx="272">
                  <c:v>659.87</c:v>
                </c:pt>
                <c:pt idx="273">
                  <c:v>661.76</c:v>
                </c:pt>
                <c:pt idx="274">
                  <c:v>663.65</c:v>
                </c:pt>
                <c:pt idx="275">
                  <c:v>665.54</c:v>
                </c:pt>
                <c:pt idx="276">
                  <c:v>667.43</c:v>
                </c:pt>
                <c:pt idx="277">
                  <c:v>669.31999999999994</c:v>
                </c:pt>
                <c:pt idx="278">
                  <c:v>671.20999999999992</c:v>
                </c:pt>
                <c:pt idx="279">
                  <c:v>673.09999999999991</c:v>
                </c:pt>
                <c:pt idx="280">
                  <c:v>674.9899999999999</c:v>
                </c:pt>
                <c:pt idx="281">
                  <c:v>676.88</c:v>
                </c:pt>
                <c:pt idx="282">
                  <c:v>678.77</c:v>
                </c:pt>
                <c:pt idx="283">
                  <c:v>680.66</c:v>
                </c:pt>
                <c:pt idx="284">
                  <c:v>682.55</c:v>
                </c:pt>
                <c:pt idx="285">
                  <c:v>684.43999999999994</c:v>
                </c:pt>
                <c:pt idx="286">
                  <c:v>686.32999999999993</c:v>
                </c:pt>
                <c:pt idx="287">
                  <c:v>688.21999999999991</c:v>
                </c:pt>
                <c:pt idx="288">
                  <c:v>690.1099999999999</c:v>
                </c:pt>
                <c:pt idx="289">
                  <c:v>692</c:v>
                </c:pt>
                <c:pt idx="290">
                  <c:v>693.89</c:v>
                </c:pt>
                <c:pt idx="291">
                  <c:v>695.78</c:v>
                </c:pt>
                <c:pt idx="292">
                  <c:v>697.67</c:v>
                </c:pt>
                <c:pt idx="293">
                  <c:v>699.56</c:v>
                </c:pt>
                <c:pt idx="294">
                  <c:v>701.44999999999993</c:v>
                </c:pt>
                <c:pt idx="295">
                  <c:v>703.33999999999992</c:v>
                </c:pt>
                <c:pt idx="296">
                  <c:v>705.2299999999999</c:v>
                </c:pt>
                <c:pt idx="297">
                  <c:v>707.12</c:v>
                </c:pt>
                <c:pt idx="298">
                  <c:v>709.01</c:v>
                </c:pt>
                <c:pt idx="299">
                  <c:v>710.9</c:v>
                </c:pt>
                <c:pt idx="300">
                  <c:v>712.79</c:v>
                </c:pt>
                <c:pt idx="301">
                  <c:v>714.68</c:v>
                </c:pt>
                <c:pt idx="302">
                  <c:v>716.56999999999994</c:v>
                </c:pt>
                <c:pt idx="303">
                  <c:v>718.45999999999992</c:v>
                </c:pt>
                <c:pt idx="304">
                  <c:v>720.34999999999991</c:v>
                </c:pt>
                <c:pt idx="305">
                  <c:v>722.2399999999999</c:v>
                </c:pt>
                <c:pt idx="306">
                  <c:v>724.13</c:v>
                </c:pt>
                <c:pt idx="307">
                  <c:v>726.02</c:v>
                </c:pt>
                <c:pt idx="308">
                  <c:v>727.91</c:v>
                </c:pt>
                <c:pt idx="309">
                  <c:v>729.8</c:v>
                </c:pt>
                <c:pt idx="310">
                  <c:v>731.68999999999994</c:v>
                </c:pt>
                <c:pt idx="311">
                  <c:v>733.57999999999993</c:v>
                </c:pt>
                <c:pt idx="312">
                  <c:v>735.46999999999991</c:v>
                </c:pt>
                <c:pt idx="313">
                  <c:v>737.3599999999999</c:v>
                </c:pt>
                <c:pt idx="314">
                  <c:v>739.25</c:v>
                </c:pt>
                <c:pt idx="315">
                  <c:v>741.14</c:v>
                </c:pt>
                <c:pt idx="316">
                  <c:v>743.03</c:v>
                </c:pt>
                <c:pt idx="317">
                  <c:v>744.92</c:v>
                </c:pt>
                <c:pt idx="318">
                  <c:v>746.81</c:v>
                </c:pt>
                <c:pt idx="319">
                  <c:v>748.69999999999993</c:v>
                </c:pt>
                <c:pt idx="320">
                  <c:v>750.58999999999992</c:v>
                </c:pt>
                <c:pt idx="321">
                  <c:v>752.4799999999999</c:v>
                </c:pt>
                <c:pt idx="322">
                  <c:v>754.36999999999989</c:v>
                </c:pt>
                <c:pt idx="323">
                  <c:v>756.26</c:v>
                </c:pt>
                <c:pt idx="324">
                  <c:v>758.15</c:v>
                </c:pt>
                <c:pt idx="325">
                  <c:v>760.04</c:v>
                </c:pt>
                <c:pt idx="326">
                  <c:v>761.93</c:v>
                </c:pt>
                <c:pt idx="327">
                  <c:v>763.81999999999994</c:v>
                </c:pt>
                <c:pt idx="328">
                  <c:v>765.70999999999992</c:v>
                </c:pt>
                <c:pt idx="329">
                  <c:v>767.59999999999991</c:v>
                </c:pt>
                <c:pt idx="330">
                  <c:v>769.4899999999999</c:v>
                </c:pt>
                <c:pt idx="331">
                  <c:v>771.38</c:v>
                </c:pt>
                <c:pt idx="332">
                  <c:v>773.27</c:v>
                </c:pt>
                <c:pt idx="333">
                  <c:v>775.16</c:v>
                </c:pt>
                <c:pt idx="334">
                  <c:v>777.05</c:v>
                </c:pt>
                <c:pt idx="335">
                  <c:v>778.93999999999994</c:v>
                </c:pt>
                <c:pt idx="336">
                  <c:v>780.82999999999993</c:v>
                </c:pt>
                <c:pt idx="337">
                  <c:v>782.71999999999991</c:v>
                </c:pt>
                <c:pt idx="338">
                  <c:v>784.6099999999999</c:v>
                </c:pt>
                <c:pt idx="339">
                  <c:v>786.5</c:v>
                </c:pt>
                <c:pt idx="340">
                  <c:v>788.39</c:v>
                </c:pt>
                <c:pt idx="341">
                  <c:v>790.28</c:v>
                </c:pt>
                <c:pt idx="342">
                  <c:v>792.17</c:v>
                </c:pt>
                <c:pt idx="343">
                  <c:v>794.06</c:v>
                </c:pt>
                <c:pt idx="344">
                  <c:v>795.94999999999993</c:v>
                </c:pt>
                <c:pt idx="345">
                  <c:v>797.83999999999992</c:v>
                </c:pt>
                <c:pt idx="346">
                  <c:v>799.7299999999999</c:v>
                </c:pt>
                <c:pt idx="347">
                  <c:v>801.61999999999989</c:v>
                </c:pt>
                <c:pt idx="348">
                  <c:v>803.51</c:v>
                </c:pt>
                <c:pt idx="349">
                  <c:v>805.4</c:v>
                </c:pt>
                <c:pt idx="350">
                  <c:v>807.29</c:v>
                </c:pt>
                <c:pt idx="351">
                  <c:v>809.18</c:v>
                </c:pt>
                <c:pt idx="352">
                  <c:v>811.06999999999994</c:v>
                </c:pt>
                <c:pt idx="353">
                  <c:v>812.95999999999992</c:v>
                </c:pt>
                <c:pt idx="354">
                  <c:v>814.84999999999991</c:v>
                </c:pt>
                <c:pt idx="355">
                  <c:v>816.7399999999999</c:v>
                </c:pt>
                <c:pt idx="356">
                  <c:v>818.63</c:v>
                </c:pt>
                <c:pt idx="357">
                  <c:v>820.52</c:v>
                </c:pt>
                <c:pt idx="358">
                  <c:v>822.41</c:v>
                </c:pt>
                <c:pt idx="359">
                  <c:v>824.3</c:v>
                </c:pt>
                <c:pt idx="360">
                  <c:v>826.18999999999994</c:v>
                </c:pt>
                <c:pt idx="361">
                  <c:v>828.07999999999993</c:v>
                </c:pt>
                <c:pt idx="362">
                  <c:v>829.96999999999991</c:v>
                </c:pt>
                <c:pt idx="363">
                  <c:v>831.8599999999999</c:v>
                </c:pt>
                <c:pt idx="364">
                  <c:v>833.74999999999989</c:v>
                </c:pt>
              </c:numCache>
            </c:numRef>
          </c:val>
          <c:smooth val="0"/>
          <c:extLst>
            <c:ext xmlns:c16="http://schemas.microsoft.com/office/drawing/2014/chart" uri="{C3380CC4-5D6E-409C-BE32-E72D297353CC}">
              <c16:uniqueId val="{00000001-5414-4C71-B8A8-9ACA8DD38534}"/>
            </c:ext>
          </c:extLst>
        </c:ser>
        <c:ser>
          <c:idx val="2"/>
          <c:order val="2"/>
          <c:tx>
            <c:strRef>
              <c:f>'Single Ride Pass vs. Year Pass'!$Q$2:$R$2</c:f>
              <c:strCache>
                <c:ptCount val="1"/>
                <c:pt idx="0">
                  <c:v>Value Crossover Point</c:v>
                </c:pt>
              </c:strCache>
            </c:strRef>
          </c:tx>
          <c:spPr>
            <a:ln w="28575" cap="rnd">
              <a:noFill/>
              <a:round/>
            </a:ln>
            <a:effectLst/>
          </c:spPr>
          <c:marker>
            <c:symbol val="circle"/>
            <c:size val="10"/>
            <c:spPr>
              <a:solidFill>
                <a:srgbClr val="FFFF00"/>
              </a:solidFill>
              <a:ln w="9525">
                <a:solidFill>
                  <a:schemeClr val="tx1"/>
                </a:solidFill>
              </a:ln>
              <a:effectLst/>
            </c:spPr>
          </c:marker>
          <c:dLbls>
            <c:dLbl>
              <c:idx val="22"/>
              <c:layout>
                <c:manualLayout>
                  <c:x val="-5.0555499958272361E-2"/>
                  <c:y val="-0.11577010311088785"/>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414-4C71-B8A8-9ACA8DD38534}"/>
                </c:ext>
              </c:extLst>
            </c:dLbl>
            <c:dLbl>
              <c:idx val="30"/>
              <c:layout>
                <c:manualLayout>
                  <c:x val="-5.6586123416709079E-2"/>
                  <c:y val="-0.13292598251180995"/>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414-4C71-B8A8-9ACA8DD3853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'Single Ride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'Single Ride Pass vs. Year Pass'!$R$3:$R$34</c:f>
              <c:numCache>
                <c:formatCode>General</c:formatCode>
                <c:ptCount val="32"/>
                <c:pt idx="30" formatCode="_(&quot;$&quot;* #,##0.00_);_(&quot;$&quot;* \(#,##0.00\);_(&quot;$&quot;* &quot;-&quot;??_);_(@_)">
                  <c:v>203.67000000000002</c:v>
                </c:pt>
              </c:numCache>
            </c:numRef>
          </c:val>
          <c:smooth val="0"/>
          <c:extLst>
            <c:ext xmlns:c16="http://schemas.microsoft.com/office/drawing/2014/chart" uri="{C3380CC4-5D6E-409C-BE32-E72D297353CC}">
              <c16:uniqueId val="{00000004-5414-4C71-B8A8-9ACA8DD38534}"/>
            </c:ext>
          </c:extLst>
        </c:ser>
        <c:dLbls>
          <c:showLegendKey val="0"/>
          <c:showVal val="0"/>
          <c:showCatName val="0"/>
          <c:showSerName val="0"/>
          <c:showPercent val="0"/>
          <c:showBubbleSize val="0"/>
        </c:dLbls>
        <c:smooth val="0"/>
        <c:axId val="793702592"/>
        <c:axId val="793702952"/>
      </c:lineChart>
      <c:catAx>
        <c:axId val="7937025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Days</a:t>
                </a:r>
                <a:r>
                  <a:rPr lang="en-US" baseline="0"/>
                  <a:t> in a Year</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3702952"/>
        <c:crosses val="autoZero"/>
        <c:auto val="1"/>
        <c:lblAlgn val="ctr"/>
        <c:lblOffset val="100"/>
        <c:noMultiLvlLbl val="0"/>
      </c:catAx>
      <c:valAx>
        <c:axId val="793702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a:t>
                </a:r>
                <a:r>
                  <a:rPr lang="en-US" baseline="0"/>
                  <a:t> Money Spent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3702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b="0" i="0" u="none" strike="noStrike" kern="1200" spc="0" baseline="0" dirty="0">
                <a:solidFill>
                  <a:sysClr val="windowText" lastClr="000000">
                    <a:lumMod val="65000"/>
                    <a:lumOff val="35000"/>
                  </a:sysClr>
                </a:solidFill>
              </a:rPr>
              <a:t>Day Pass vs Year Pass Comparison (Classic Bikes Only)</a:t>
            </a:r>
            <a:endParaRPr lang="en-US" sz="120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'Day Pass vs. Year Pass'!$M$2</c:f>
              <c:strCache>
                <c:ptCount val="1"/>
                <c:pt idx="0">
                  <c:v>Day Pass (Casual)</c:v>
                </c:pt>
              </c:strCache>
            </c:strRef>
          </c:tx>
          <c:spPr>
            <a:ln w="28575" cap="rnd">
              <a:solidFill>
                <a:srgbClr val="FC8E8E"/>
              </a:solidFill>
              <a:round/>
            </a:ln>
            <a:effectLst/>
          </c:spPr>
          <c:marker>
            <c:symbol val="none"/>
          </c:marker>
          <c:cat>
            <c:numRef>
              <c:f>'Day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'Day Pass vs. Year Pass'!$M$3:$M$367</c:f>
              <c:numCache>
                <c:formatCode>_("$"* #,##0.00_);_("$"* \(#,##0.00\);_("$"* "-"??_);_(@_)</c:formatCode>
                <c:ptCount val="365"/>
                <c:pt idx="0">
                  <c:v>18.100000000000001</c:v>
                </c:pt>
                <c:pt idx="1">
                  <c:v>36.200000000000003</c:v>
                </c:pt>
                <c:pt idx="2">
                  <c:v>54.300000000000004</c:v>
                </c:pt>
                <c:pt idx="3">
                  <c:v>72.400000000000006</c:v>
                </c:pt>
                <c:pt idx="4">
                  <c:v>90.5</c:v>
                </c:pt>
                <c:pt idx="5">
                  <c:v>108.60000000000001</c:v>
                </c:pt>
                <c:pt idx="6">
                  <c:v>126.70000000000002</c:v>
                </c:pt>
                <c:pt idx="7">
                  <c:v>144.80000000000001</c:v>
                </c:pt>
                <c:pt idx="8">
                  <c:v>162.9</c:v>
                </c:pt>
                <c:pt idx="9">
                  <c:v>181</c:v>
                </c:pt>
                <c:pt idx="10">
                  <c:v>199.10000000000002</c:v>
                </c:pt>
                <c:pt idx="11">
                  <c:v>217.20000000000002</c:v>
                </c:pt>
                <c:pt idx="12">
                  <c:v>235.3</c:v>
                </c:pt>
                <c:pt idx="13">
                  <c:v>253.40000000000003</c:v>
                </c:pt>
                <c:pt idx="14">
                  <c:v>271.5</c:v>
                </c:pt>
                <c:pt idx="15">
                  <c:v>289.60000000000002</c:v>
                </c:pt>
                <c:pt idx="16">
                  <c:v>307.70000000000005</c:v>
                </c:pt>
                <c:pt idx="17">
                  <c:v>325.8</c:v>
                </c:pt>
                <c:pt idx="18">
                  <c:v>343.90000000000003</c:v>
                </c:pt>
                <c:pt idx="19">
                  <c:v>362</c:v>
                </c:pt>
                <c:pt idx="20">
                  <c:v>380.1</c:v>
                </c:pt>
                <c:pt idx="21">
                  <c:v>398.20000000000005</c:v>
                </c:pt>
                <c:pt idx="22">
                  <c:v>416.3</c:v>
                </c:pt>
                <c:pt idx="23">
                  <c:v>434.40000000000003</c:v>
                </c:pt>
                <c:pt idx="24">
                  <c:v>452.50000000000006</c:v>
                </c:pt>
                <c:pt idx="25">
                  <c:v>470.6</c:v>
                </c:pt>
                <c:pt idx="26">
                  <c:v>488.70000000000005</c:v>
                </c:pt>
                <c:pt idx="27">
                  <c:v>506.80000000000007</c:v>
                </c:pt>
                <c:pt idx="28">
                  <c:v>524.90000000000009</c:v>
                </c:pt>
                <c:pt idx="29">
                  <c:v>543</c:v>
                </c:pt>
                <c:pt idx="30">
                  <c:v>561.1</c:v>
                </c:pt>
                <c:pt idx="31">
                  <c:v>579.20000000000005</c:v>
                </c:pt>
                <c:pt idx="32">
                  <c:v>597.30000000000007</c:v>
                </c:pt>
                <c:pt idx="33">
                  <c:v>615.40000000000009</c:v>
                </c:pt>
                <c:pt idx="34">
                  <c:v>633.5</c:v>
                </c:pt>
                <c:pt idx="35">
                  <c:v>651.6</c:v>
                </c:pt>
                <c:pt idx="36">
                  <c:v>669.7</c:v>
                </c:pt>
                <c:pt idx="37">
                  <c:v>687.80000000000007</c:v>
                </c:pt>
                <c:pt idx="38">
                  <c:v>705.90000000000009</c:v>
                </c:pt>
                <c:pt idx="39">
                  <c:v>724</c:v>
                </c:pt>
                <c:pt idx="40">
                  <c:v>742.1</c:v>
                </c:pt>
                <c:pt idx="41">
                  <c:v>760.2</c:v>
                </c:pt>
                <c:pt idx="42">
                  <c:v>778.30000000000007</c:v>
                </c:pt>
                <c:pt idx="43">
                  <c:v>796.40000000000009</c:v>
                </c:pt>
                <c:pt idx="44">
                  <c:v>814.50000000000011</c:v>
                </c:pt>
                <c:pt idx="45">
                  <c:v>832.6</c:v>
                </c:pt>
                <c:pt idx="46">
                  <c:v>850.7</c:v>
                </c:pt>
                <c:pt idx="47">
                  <c:v>868.80000000000007</c:v>
                </c:pt>
                <c:pt idx="48">
                  <c:v>886.90000000000009</c:v>
                </c:pt>
                <c:pt idx="49">
                  <c:v>905.00000000000011</c:v>
                </c:pt>
                <c:pt idx="50">
                  <c:v>923.1</c:v>
                </c:pt>
                <c:pt idx="51">
                  <c:v>941.2</c:v>
                </c:pt>
                <c:pt idx="52">
                  <c:v>959.30000000000007</c:v>
                </c:pt>
                <c:pt idx="53">
                  <c:v>977.40000000000009</c:v>
                </c:pt>
                <c:pt idx="54">
                  <c:v>995.50000000000011</c:v>
                </c:pt>
                <c:pt idx="55">
                  <c:v>1013.6000000000001</c:v>
                </c:pt>
                <c:pt idx="56">
                  <c:v>1031.7</c:v>
                </c:pt>
                <c:pt idx="57">
                  <c:v>1049.8000000000002</c:v>
                </c:pt>
                <c:pt idx="58">
                  <c:v>1067.9000000000001</c:v>
                </c:pt>
                <c:pt idx="59">
                  <c:v>1086</c:v>
                </c:pt>
                <c:pt idx="60">
                  <c:v>1104.1000000000001</c:v>
                </c:pt>
                <c:pt idx="61">
                  <c:v>1122.2</c:v>
                </c:pt>
                <c:pt idx="62">
                  <c:v>1140.3000000000002</c:v>
                </c:pt>
                <c:pt idx="63">
                  <c:v>1158.4000000000001</c:v>
                </c:pt>
                <c:pt idx="64">
                  <c:v>1176.5</c:v>
                </c:pt>
                <c:pt idx="65">
                  <c:v>1194.6000000000001</c:v>
                </c:pt>
                <c:pt idx="66">
                  <c:v>1212.7</c:v>
                </c:pt>
                <c:pt idx="67">
                  <c:v>1230.8000000000002</c:v>
                </c:pt>
                <c:pt idx="68">
                  <c:v>1248.9000000000001</c:v>
                </c:pt>
                <c:pt idx="69">
                  <c:v>1267</c:v>
                </c:pt>
                <c:pt idx="70">
                  <c:v>1285.1000000000001</c:v>
                </c:pt>
                <c:pt idx="71">
                  <c:v>1303.2</c:v>
                </c:pt>
                <c:pt idx="72">
                  <c:v>1321.3000000000002</c:v>
                </c:pt>
                <c:pt idx="73">
                  <c:v>1339.4</c:v>
                </c:pt>
                <c:pt idx="74">
                  <c:v>1357.5</c:v>
                </c:pt>
                <c:pt idx="75">
                  <c:v>1375.6000000000001</c:v>
                </c:pt>
                <c:pt idx="76">
                  <c:v>1393.7</c:v>
                </c:pt>
                <c:pt idx="77">
                  <c:v>1411.8000000000002</c:v>
                </c:pt>
                <c:pt idx="78">
                  <c:v>1429.9</c:v>
                </c:pt>
                <c:pt idx="79">
                  <c:v>1448</c:v>
                </c:pt>
                <c:pt idx="80">
                  <c:v>1466.1000000000001</c:v>
                </c:pt>
                <c:pt idx="81">
                  <c:v>1484.2</c:v>
                </c:pt>
                <c:pt idx="82">
                  <c:v>1502.3000000000002</c:v>
                </c:pt>
                <c:pt idx="83">
                  <c:v>1520.4</c:v>
                </c:pt>
                <c:pt idx="84">
                  <c:v>1538.5000000000002</c:v>
                </c:pt>
                <c:pt idx="85">
                  <c:v>1556.6000000000001</c:v>
                </c:pt>
                <c:pt idx="86">
                  <c:v>1574.7</c:v>
                </c:pt>
                <c:pt idx="87">
                  <c:v>1592.8000000000002</c:v>
                </c:pt>
                <c:pt idx="88">
                  <c:v>1610.9</c:v>
                </c:pt>
                <c:pt idx="89">
                  <c:v>1629.0000000000002</c:v>
                </c:pt>
                <c:pt idx="90">
                  <c:v>1647.1000000000001</c:v>
                </c:pt>
                <c:pt idx="91">
                  <c:v>1665.2</c:v>
                </c:pt>
                <c:pt idx="92">
                  <c:v>1683.3000000000002</c:v>
                </c:pt>
                <c:pt idx="93">
                  <c:v>1701.4</c:v>
                </c:pt>
                <c:pt idx="94">
                  <c:v>1719.5000000000002</c:v>
                </c:pt>
                <c:pt idx="95">
                  <c:v>1737.6000000000001</c:v>
                </c:pt>
                <c:pt idx="96">
                  <c:v>1755.7</c:v>
                </c:pt>
                <c:pt idx="97">
                  <c:v>1773.8000000000002</c:v>
                </c:pt>
                <c:pt idx="98">
                  <c:v>1791.9</c:v>
                </c:pt>
                <c:pt idx="99">
                  <c:v>1810.0000000000002</c:v>
                </c:pt>
                <c:pt idx="100">
                  <c:v>1828.1000000000001</c:v>
                </c:pt>
                <c:pt idx="101">
                  <c:v>1846.2</c:v>
                </c:pt>
                <c:pt idx="102">
                  <c:v>1864.3000000000002</c:v>
                </c:pt>
                <c:pt idx="103">
                  <c:v>1882.4</c:v>
                </c:pt>
                <c:pt idx="104">
                  <c:v>1900.5000000000002</c:v>
                </c:pt>
                <c:pt idx="105">
                  <c:v>1918.6000000000001</c:v>
                </c:pt>
                <c:pt idx="106">
                  <c:v>1936.7</c:v>
                </c:pt>
                <c:pt idx="107">
                  <c:v>1954.8000000000002</c:v>
                </c:pt>
                <c:pt idx="108">
                  <c:v>1972.9</c:v>
                </c:pt>
                <c:pt idx="109">
                  <c:v>1991.0000000000002</c:v>
                </c:pt>
                <c:pt idx="110">
                  <c:v>2009.1000000000001</c:v>
                </c:pt>
                <c:pt idx="111">
                  <c:v>2027.2000000000003</c:v>
                </c:pt>
                <c:pt idx="112">
                  <c:v>2045.3000000000002</c:v>
                </c:pt>
                <c:pt idx="113">
                  <c:v>2063.4</c:v>
                </c:pt>
                <c:pt idx="114">
                  <c:v>2081.5</c:v>
                </c:pt>
                <c:pt idx="115">
                  <c:v>2099.6000000000004</c:v>
                </c:pt>
                <c:pt idx="116">
                  <c:v>2117.7000000000003</c:v>
                </c:pt>
                <c:pt idx="117">
                  <c:v>2135.8000000000002</c:v>
                </c:pt>
                <c:pt idx="118">
                  <c:v>2153.9</c:v>
                </c:pt>
                <c:pt idx="119">
                  <c:v>2172</c:v>
                </c:pt>
                <c:pt idx="120">
                  <c:v>2190.1000000000004</c:v>
                </c:pt>
                <c:pt idx="121">
                  <c:v>2208.2000000000003</c:v>
                </c:pt>
                <c:pt idx="122">
                  <c:v>2226.3000000000002</c:v>
                </c:pt>
                <c:pt idx="123">
                  <c:v>2244.4</c:v>
                </c:pt>
                <c:pt idx="124">
                  <c:v>2262.5</c:v>
                </c:pt>
                <c:pt idx="125">
                  <c:v>2280.6000000000004</c:v>
                </c:pt>
                <c:pt idx="126">
                  <c:v>2298.7000000000003</c:v>
                </c:pt>
                <c:pt idx="127">
                  <c:v>2316.8000000000002</c:v>
                </c:pt>
                <c:pt idx="128">
                  <c:v>2334.9</c:v>
                </c:pt>
                <c:pt idx="129">
                  <c:v>2353</c:v>
                </c:pt>
                <c:pt idx="130">
                  <c:v>2371.1000000000004</c:v>
                </c:pt>
                <c:pt idx="131">
                  <c:v>2389.2000000000003</c:v>
                </c:pt>
                <c:pt idx="132">
                  <c:v>2407.3000000000002</c:v>
                </c:pt>
                <c:pt idx="133">
                  <c:v>2425.4</c:v>
                </c:pt>
                <c:pt idx="134">
                  <c:v>2443.5</c:v>
                </c:pt>
                <c:pt idx="135">
                  <c:v>2461.6000000000004</c:v>
                </c:pt>
                <c:pt idx="136">
                  <c:v>2479.7000000000003</c:v>
                </c:pt>
                <c:pt idx="137">
                  <c:v>2497.8000000000002</c:v>
                </c:pt>
                <c:pt idx="138">
                  <c:v>2515.9</c:v>
                </c:pt>
                <c:pt idx="139">
                  <c:v>2534</c:v>
                </c:pt>
                <c:pt idx="140">
                  <c:v>2552.1000000000004</c:v>
                </c:pt>
                <c:pt idx="141">
                  <c:v>2570.2000000000003</c:v>
                </c:pt>
                <c:pt idx="142">
                  <c:v>2588.3000000000002</c:v>
                </c:pt>
                <c:pt idx="143">
                  <c:v>2606.4</c:v>
                </c:pt>
                <c:pt idx="144">
                  <c:v>2624.5</c:v>
                </c:pt>
                <c:pt idx="145">
                  <c:v>2642.6000000000004</c:v>
                </c:pt>
                <c:pt idx="146">
                  <c:v>2660.7000000000003</c:v>
                </c:pt>
                <c:pt idx="147">
                  <c:v>2678.8</c:v>
                </c:pt>
                <c:pt idx="148">
                  <c:v>2696.9</c:v>
                </c:pt>
                <c:pt idx="149">
                  <c:v>2715</c:v>
                </c:pt>
                <c:pt idx="150">
                  <c:v>2733.1000000000004</c:v>
                </c:pt>
                <c:pt idx="151">
                  <c:v>2751.2000000000003</c:v>
                </c:pt>
                <c:pt idx="152">
                  <c:v>2769.3</c:v>
                </c:pt>
                <c:pt idx="153">
                  <c:v>2787.4</c:v>
                </c:pt>
                <c:pt idx="154">
                  <c:v>2805.5</c:v>
                </c:pt>
                <c:pt idx="155">
                  <c:v>2823.6000000000004</c:v>
                </c:pt>
                <c:pt idx="156">
                  <c:v>2841.7000000000003</c:v>
                </c:pt>
                <c:pt idx="157">
                  <c:v>2859.8</c:v>
                </c:pt>
                <c:pt idx="158">
                  <c:v>2877.9</c:v>
                </c:pt>
                <c:pt idx="159">
                  <c:v>2896</c:v>
                </c:pt>
                <c:pt idx="160">
                  <c:v>2914.1000000000004</c:v>
                </c:pt>
                <c:pt idx="161">
                  <c:v>2932.2000000000003</c:v>
                </c:pt>
                <c:pt idx="162">
                  <c:v>2950.3</c:v>
                </c:pt>
                <c:pt idx="163">
                  <c:v>2968.4</c:v>
                </c:pt>
                <c:pt idx="164">
                  <c:v>2986.5000000000005</c:v>
                </c:pt>
                <c:pt idx="165">
                  <c:v>3004.6000000000004</c:v>
                </c:pt>
                <c:pt idx="166">
                  <c:v>3022.7000000000003</c:v>
                </c:pt>
                <c:pt idx="167">
                  <c:v>3040.8</c:v>
                </c:pt>
                <c:pt idx="168">
                  <c:v>3058.9</c:v>
                </c:pt>
                <c:pt idx="169">
                  <c:v>3077.0000000000005</c:v>
                </c:pt>
                <c:pt idx="170">
                  <c:v>3095.1000000000004</c:v>
                </c:pt>
                <c:pt idx="171">
                  <c:v>3113.2000000000003</c:v>
                </c:pt>
                <c:pt idx="172">
                  <c:v>3131.3</c:v>
                </c:pt>
                <c:pt idx="173">
                  <c:v>3149.4</c:v>
                </c:pt>
                <c:pt idx="174">
                  <c:v>3167.5000000000005</c:v>
                </c:pt>
                <c:pt idx="175">
                  <c:v>3185.6000000000004</c:v>
                </c:pt>
                <c:pt idx="176">
                  <c:v>3203.7000000000003</c:v>
                </c:pt>
                <c:pt idx="177">
                  <c:v>3221.8</c:v>
                </c:pt>
                <c:pt idx="178">
                  <c:v>3239.9</c:v>
                </c:pt>
                <c:pt idx="179">
                  <c:v>3258.0000000000005</c:v>
                </c:pt>
                <c:pt idx="180">
                  <c:v>3276.1000000000004</c:v>
                </c:pt>
                <c:pt idx="181">
                  <c:v>3294.2000000000003</c:v>
                </c:pt>
                <c:pt idx="182">
                  <c:v>3312.3</c:v>
                </c:pt>
                <c:pt idx="183">
                  <c:v>3330.4</c:v>
                </c:pt>
                <c:pt idx="184">
                  <c:v>3348.5000000000005</c:v>
                </c:pt>
                <c:pt idx="185">
                  <c:v>3366.6000000000004</c:v>
                </c:pt>
                <c:pt idx="186">
                  <c:v>3384.7000000000003</c:v>
                </c:pt>
                <c:pt idx="187">
                  <c:v>3402.8</c:v>
                </c:pt>
                <c:pt idx="188">
                  <c:v>3420.9</c:v>
                </c:pt>
                <c:pt idx="189">
                  <c:v>3439.0000000000005</c:v>
                </c:pt>
                <c:pt idx="190">
                  <c:v>3457.1000000000004</c:v>
                </c:pt>
                <c:pt idx="191">
                  <c:v>3475.2000000000003</c:v>
                </c:pt>
                <c:pt idx="192">
                  <c:v>3493.3</c:v>
                </c:pt>
                <c:pt idx="193">
                  <c:v>3511.4</c:v>
                </c:pt>
                <c:pt idx="194">
                  <c:v>3529.5000000000005</c:v>
                </c:pt>
                <c:pt idx="195">
                  <c:v>3547.6000000000004</c:v>
                </c:pt>
                <c:pt idx="196">
                  <c:v>3565.7000000000003</c:v>
                </c:pt>
                <c:pt idx="197">
                  <c:v>3583.8</c:v>
                </c:pt>
                <c:pt idx="198">
                  <c:v>3601.9</c:v>
                </c:pt>
                <c:pt idx="199">
                  <c:v>3620.0000000000005</c:v>
                </c:pt>
                <c:pt idx="200">
                  <c:v>3638.1000000000004</c:v>
                </c:pt>
                <c:pt idx="201">
                  <c:v>3656.2000000000003</c:v>
                </c:pt>
                <c:pt idx="202">
                  <c:v>3674.3</c:v>
                </c:pt>
                <c:pt idx="203">
                  <c:v>3692.4</c:v>
                </c:pt>
                <c:pt idx="204">
                  <c:v>3710.5000000000005</c:v>
                </c:pt>
                <c:pt idx="205">
                  <c:v>3728.6000000000004</c:v>
                </c:pt>
                <c:pt idx="206">
                  <c:v>3746.7000000000003</c:v>
                </c:pt>
                <c:pt idx="207">
                  <c:v>3764.8</c:v>
                </c:pt>
                <c:pt idx="208">
                  <c:v>3782.9</c:v>
                </c:pt>
                <c:pt idx="209">
                  <c:v>3801.0000000000005</c:v>
                </c:pt>
                <c:pt idx="210">
                  <c:v>3819.1000000000004</c:v>
                </c:pt>
                <c:pt idx="211">
                  <c:v>3837.2000000000003</c:v>
                </c:pt>
                <c:pt idx="212">
                  <c:v>3855.3</c:v>
                </c:pt>
                <c:pt idx="213">
                  <c:v>3873.4</c:v>
                </c:pt>
                <c:pt idx="214">
                  <c:v>3891.5000000000005</c:v>
                </c:pt>
                <c:pt idx="215">
                  <c:v>3909.6000000000004</c:v>
                </c:pt>
                <c:pt idx="216">
                  <c:v>3927.7000000000003</c:v>
                </c:pt>
                <c:pt idx="217">
                  <c:v>3945.8</c:v>
                </c:pt>
                <c:pt idx="218">
                  <c:v>3963.9</c:v>
                </c:pt>
                <c:pt idx="219">
                  <c:v>3982.0000000000005</c:v>
                </c:pt>
                <c:pt idx="220">
                  <c:v>4000.1000000000004</c:v>
                </c:pt>
                <c:pt idx="221">
                  <c:v>4018.2000000000003</c:v>
                </c:pt>
                <c:pt idx="222">
                  <c:v>4036.3</c:v>
                </c:pt>
                <c:pt idx="223">
                  <c:v>4054.4000000000005</c:v>
                </c:pt>
                <c:pt idx="224">
                  <c:v>4072.5000000000005</c:v>
                </c:pt>
                <c:pt idx="225">
                  <c:v>4090.6000000000004</c:v>
                </c:pt>
                <c:pt idx="226">
                  <c:v>4108.7000000000007</c:v>
                </c:pt>
                <c:pt idx="227">
                  <c:v>4126.8</c:v>
                </c:pt>
                <c:pt idx="228">
                  <c:v>4144.9000000000005</c:v>
                </c:pt>
                <c:pt idx="229">
                  <c:v>4163</c:v>
                </c:pt>
                <c:pt idx="230">
                  <c:v>4181.1000000000004</c:v>
                </c:pt>
                <c:pt idx="231">
                  <c:v>4199.2000000000007</c:v>
                </c:pt>
                <c:pt idx="232">
                  <c:v>4217.3</c:v>
                </c:pt>
                <c:pt idx="233">
                  <c:v>4235.4000000000005</c:v>
                </c:pt>
                <c:pt idx="234">
                  <c:v>4253.5</c:v>
                </c:pt>
                <c:pt idx="235">
                  <c:v>4271.6000000000004</c:v>
                </c:pt>
                <c:pt idx="236">
                  <c:v>4289.7000000000007</c:v>
                </c:pt>
                <c:pt idx="237">
                  <c:v>4307.8</c:v>
                </c:pt>
                <c:pt idx="238">
                  <c:v>4325.9000000000005</c:v>
                </c:pt>
                <c:pt idx="239">
                  <c:v>4344</c:v>
                </c:pt>
                <c:pt idx="240">
                  <c:v>4362.1000000000004</c:v>
                </c:pt>
                <c:pt idx="241">
                  <c:v>4380.2000000000007</c:v>
                </c:pt>
                <c:pt idx="242">
                  <c:v>4398.3</c:v>
                </c:pt>
                <c:pt idx="243">
                  <c:v>4416.4000000000005</c:v>
                </c:pt>
                <c:pt idx="244">
                  <c:v>4434.5</c:v>
                </c:pt>
                <c:pt idx="245">
                  <c:v>4452.6000000000004</c:v>
                </c:pt>
                <c:pt idx="246">
                  <c:v>4470.7000000000007</c:v>
                </c:pt>
                <c:pt idx="247">
                  <c:v>4488.8</c:v>
                </c:pt>
                <c:pt idx="248">
                  <c:v>4506.9000000000005</c:v>
                </c:pt>
                <c:pt idx="249">
                  <c:v>4525</c:v>
                </c:pt>
                <c:pt idx="250">
                  <c:v>4543.1000000000004</c:v>
                </c:pt>
                <c:pt idx="251">
                  <c:v>4561.2000000000007</c:v>
                </c:pt>
                <c:pt idx="252">
                  <c:v>4579.3</c:v>
                </c:pt>
                <c:pt idx="253">
                  <c:v>4597.4000000000005</c:v>
                </c:pt>
                <c:pt idx="254">
                  <c:v>4615.5</c:v>
                </c:pt>
                <c:pt idx="255">
                  <c:v>4633.6000000000004</c:v>
                </c:pt>
                <c:pt idx="256">
                  <c:v>4651.7000000000007</c:v>
                </c:pt>
                <c:pt idx="257">
                  <c:v>4669.8</c:v>
                </c:pt>
                <c:pt idx="258">
                  <c:v>4687.9000000000005</c:v>
                </c:pt>
                <c:pt idx="259">
                  <c:v>4706</c:v>
                </c:pt>
                <c:pt idx="260">
                  <c:v>4724.1000000000004</c:v>
                </c:pt>
                <c:pt idx="261">
                  <c:v>4742.2000000000007</c:v>
                </c:pt>
                <c:pt idx="262">
                  <c:v>4760.3</c:v>
                </c:pt>
                <c:pt idx="263">
                  <c:v>4778.4000000000005</c:v>
                </c:pt>
                <c:pt idx="264">
                  <c:v>4796.5</c:v>
                </c:pt>
                <c:pt idx="265">
                  <c:v>4814.6000000000004</c:v>
                </c:pt>
                <c:pt idx="266">
                  <c:v>4832.7000000000007</c:v>
                </c:pt>
                <c:pt idx="267">
                  <c:v>4850.8</c:v>
                </c:pt>
                <c:pt idx="268">
                  <c:v>4868.9000000000005</c:v>
                </c:pt>
                <c:pt idx="269">
                  <c:v>4887</c:v>
                </c:pt>
                <c:pt idx="270">
                  <c:v>4905.1000000000004</c:v>
                </c:pt>
                <c:pt idx="271">
                  <c:v>4923.2000000000007</c:v>
                </c:pt>
                <c:pt idx="272">
                  <c:v>4941.3</c:v>
                </c:pt>
                <c:pt idx="273">
                  <c:v>4959.4000000000005</c:v>
                </c:pt>
                <c:pt idx="274">
                  <c:v>4977.5</c:v>
                </c:pt>
                <c:pt idx="275">
                  <c:v>4995.6000000000004</c:v>
                </c:pt>
                <c:pt idx="276">
                  <c:v>5013.7000000000007</c:v>
                </c:pt>
                <c:pt idx="277">
                  <c:v>5031.8</c:v>
                </c:pt>
                <c:pt idx="278">
                  <c:v>5049.9000000000005</c:v>
                </c:pt>
                <c:pt idx="279">
                  <c:v>5068</c:v>
                </c:pt>
                <c:pt idx="280">
                  <c:v>5086.1000000000004</c:v>
                </c:pt>
                <c:pt idx="281">
                  <c:v>5104.2000000000007</c:v>
                </c:pt>
                <c:pt idx="282">
                  <c:v>5122.3</c:v>
                </c:pt>
                <c:pt idx="283">
                  <c:v>5140.4000000000005</c:v>
                </c:pt>
                <c:pt idx="284">
                  <c:v>5158.5</c:v>
                </c:pt>
                <c:pt idx="285">
                  <c:v>5176.6000000000004</c:v>
                </c:pt>
                <c:pt idx="286">
                  <c:v>5194.7000000000007</c:v>
                </c:pt>
                <c:pt idx="287">
                  <c:v>5212.8</c:v>
                </c:pt>
                <c:pt idx="288">
                  <c:v>5230.9000000000005</c:v>
                </c:pt>
                <c:pt idx="289">
                  <c:v>5249</c:v>
                </c:pt>
                <c:pt idx="290">
                  <c:v>5267.1</c:v>
                </c:pt>
                <c:pt idx="291">
                  <c:v>5285.2000000000007</c:v>
                </c:pt>
                <c:pt idx="292">
                  <c:v>5303.3</c:v>
                </c:pt>
                <c:pt idx="293">
                  <c:v>5321.4000000000005</c:v>
                </c:pt>
                <c:pt idx="294">
                  <c:v>5339.5</c:v>
                </c:pt>
                <c:pt idx="295">
                  <c:v>5357.6</c:v>
                </c:pt>
                <c:pt idx="296">
                  <c:v>5375.7000000000007</c:v>
                </c:pt>
                <c:pt idx="297">
                  <c:v>5393.8</c:v>
                </c:pt>
                <c:pt idx="298">
                  <c:v>5411.9000000000005</c:v>
                </c:pt>
                <c:pt idx="299">
                  <c:v>5430</c:v>
                </c:pt>
                <c:pt idx="300">
                  <c:v>5448.1</c:v>
                </c:pt>
                <c:pt idx="301">
                  <c:v>5466.2000000000007</c:v>
                </c:pt>
                <c:pt idx="302">
                  <c:v>5484.3</c:v>
                </c:pt>
                <c:pt idx="303">
                  <c:v>5502.4000000000005</c:v>
                </c:pt>
                <c:pt idx="304">
                  <c:v>5520.5</c:v>
                </c:pt>
                <c:pt idx="305">
                  <c:v>5538.6</c:v>
                </c:pt>
                <c:pt idx="306">
                  <c:v>5556.7000000000007</c:v>
                </c:pt>
                <c:pt idx="307">
                  <c:v>5574.8</c:v>
                </c:pt>
                <c:pt idx="308">
                  <c:v>5592.9000000000005</c:v>
                </c:pt>
                <c:pt idx="309">
                  <c:v>5611</c:v>
                </c:pt>
                <c:pt idx="310">
                  <c:v>5629.1</c:v>
                </c:pt>
                <c:pt idx="311">
                  <c:v>5647.2000000000007</c:v>
                </c:pt>
                <c:pt idx="312">
                  <c:v>5665.3</c:v>
                </c:pt>
                <c:pt idx="313">
                  <c:v>5683.4000000000005</c:v>
                </c:pt>
                <c:pt idx="314">
                  <c:v>5701.5</c:v>
                </c:pt>
                <c:pt idx="315">
                  <c:v>5719.6</c:v>
                </c:pt>
                <c:pt idx="316">
                  <c:v>5737.7000000000007</c:v>
                </c:pt>
                <c:pt idx="317">
                  <c:v>5755.8</c:v>
                </c:pt>
                <c:pt idx="318">
                  <c:v>5773.9000000000005</c:v>
                </c:pt>
                <c:pt idx="319">
                  <c:v>5792</c:v>
                </c:pt>
                <c:pt idx="320">
                  <c:v>5810.1</c:v>
                </c:pt>
                <c:pt idx="321">
                  <c:v>5828.2000000000007</c:v>
                </c:pt>
                <c:pt idx="322">
                  <c:v>5846.3</c:v>
                </c:pt>
                <c:pt idx="323">
                  <c:v>5864.4000000000005</c:v>
                </c:pt>
                <c:pt idx="324">
                  <c:v>5882.5000000000009</c:v>
                </c:pt>
                <c:pt idx="325">
                  <c:v>5900.6</c:v>
                </c:pt>
                <c:pt idx="326">
                  <c:v>5918.7000000000007</c:v>
                </c:pt>
                <c:pt idx="327">
                  <c:v>5936.8</c:v>
                </c:pt>
                <c:pt idx="328">
                  <c:v>5954.9000000000005</c:v>
                </c:pt>
                <c:pt idx="329">
                  <c:v>5973.0000000000009</c:v>
                </c:pt>
                <c:pt idx="330">
                  <c:v>5991.1</c:v>
                </c:pt>
                <c:pt idx="331">
                  <c:v>6009.2000000000007</c:v>
                </c:pt>
                <c:pt idx="332">
                  <c:v>6027.3</c:v>
                </c:pt>
                <c:pt idx="333">
                  <c:v>6045.4000000000005</c:v>
                </c:pt>
                <c:pt idx="334">
                  <c:v>6063.5000000000009</c:v>
                </c:pt>
                <c:pt idx="335">
                  <c:v>6081.6</c:v>
                </c:pt>
                <c:pt idx="336">
                  <c:v>6099.7000000000007</c:v>
                </c:pt>
                <c:pt idx="337">
                  <c:v>6117.8</c:v>
                </c:pt>
                <c:pt idx="338">
                  <c:v>6135.9000000000005</c:v>
                </c:pt>
                <c:pt idx="339">
                  <c:v>6154.0000000000009</c:v>
                </c:pt>
                <c:pt idx="340">
                  <c:v>6172.1</c:v>
                </c:pt>
                <c:pt idx="341">
                  <c:v>6190.2000000000007</c:v>
                </c:pt>
                <c:pt idx="342">
                  <c:v>6208.3</c:v>
                </c:pt>
                <c:pt idx="343">
                  <c:v>6226.4000000000005</c:v>
                </c:pt>
                <c:pt idx="344">
                  <c:v>6244.5000000000009</c:v>
                </c:pt>
                <c:pt idx="345">
                  <c:v>6262.6</c:v>
                </c:pt>
                <c:pt idx="346">
                  <c:v>6280.7000000000007</c:v>
                </c:pt>
                <c:pt idx="347">
                  <c:v>6298.8</c:v>
                </c:pt>
                <c:pt idx="348">
                  <c:v>6316.9000000000005</c:v>
                </c:pt>
                <c:pt idx="349">
                  <c:v>6335.0000000000009</c:v>
                </c:pt>
                <c:pt idx="350">
                  <c:v>6353.1</c:v>
                </c:pt>
                <c:pt idx="351">
                  <c:v>6371.2000000000007</c:v>
                </c:pt>
                <c:pt idx="352">
                  <c:v>6389.3</c:v>
                </c:pt>
                <c:pt idx="353">
                  <c:v>6407.4000000000005</c:v>
                </c:pt>
                <c:pt idx="354">
                  <c:v>6425.5000000000009</c:v>
                </c:pt>
                <c:pt idx="355">
                  <c:v>6443.6</c:v>
                </c:pt>
                <c:pt idx="356">
                  <c:v>6461.7000000000007</c:v>
                </c:pt>
                <c:pt idx="357">
                  <c:v>6479.8</c:v>
                </c:pt>
                <c:pt idx="358">
                  <c:v>6497.9000000000005</c:v>
                </c:pt>
                <c:pt idx="359">
                  <c:v>6516.0000000000009</c:v>
                </c:pt>
                <c:pt idx="360">
                  <c:v>6534.1</c:v>
                </c:pt>
                <c:pt idx="361">
                  <c:v>6552.2000000000007</c:v>
                </c:pt>
                <c:pt idx="362">
                  <c:v>6570.3</c:v>
                </c:pt>
                <c:pt idx="363">
                  <c:v>6588.4000000000005</c:v>
                </c:pt>
                <c:pt idx="364">
                  <c:v>6606.5000000000009</c:v>
                </c:pt>
              </c:numCache>
            </c:numRef>
          </c:val>
          <c:smooth val="0"/>
          <c:extLst>
            <c:ext xmlns:c16="http://schemas.microsoft.com/office/drawing/2014/chart" uri="{C3380CC4-5D6E-409C-BE32-E72D297353CC}">
              <c16:uniqueId val="{00000000-4886-44EF-8795-FF28C82B0254}"/>
            </c:ext>
          </c:extLst>
        </c:ser>
        <c:ser>
          <c:idx val="1"/>
          <c:order val="1"/>
          <c:tx>
            <c:strRef>
              <c:f>'Day Pass vs. Year Pass'!$N$2</c:f>
              <c:strCache>
                <c:ptCount val="1"/>
                <c:pt idx="0">
                  <c:v>Year Pass (Member)</c:v>
                </c:pt>
              </c:strCache>
            </c:strRef>
          </c:tx>
          <c:spPr>
            <a:ln w="28575" cap="rnd">
              <a:solidFill>
                <a:srgbClr val="37D9E1"/>
              </a:solidFill>
              <a:round/>
            </a:ln>
            <a:effectLst/>
          </c:spPr>
          <c:marker>
            <c:symbol val="none"/>
          </c:marker>
          <c:cat>
            <c:numRef>
              <c:f>'Day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'Day Pass vs. Year Pass'!$N$3:$N$367</c:f>
              <c:numCache>
                <c:formatCode>_("$"* #,##0.00_);_("$"* \(#,##0.00\);_("$"* "-"??_);_(@_)</c:formatCode>
                <c:ptCount val="365"/>
                <c:pt idx="0">
                  <c:v>143.9</c:v>
                </c:pt>
                <c:pt idx="1">
                  <c:v>143.9</c:v>
                </c:pt>
                <c:pt idx="2">
                  <c:v>143.9</c:v>
                </c:pt>
                <c:pt idx="3">
                  <c:v>143.9</c:v>
                </c:pt>
                <c:pt idx="4">
                  <c:v>143.9</c:v>
                </c:pt>
                <c:pt idx="5">
                  <c:v>143.9</c:v>
                </c:pt>
                <c:pt idx="6">
                  <c:v>143.9</c:v>
                </c:pt>
                <c:pt idx="7">
                  <c:v>143.9</c:v>
                </c:pt>
                <c:pt idx="8">
                  <c:v>143.9</c:v>
                </c:pt>
                <c:pt idx="9">
                  <c:v>143.9</c:v>
                </c:pt>
                <c:pt idx="10">
                  <c:v>143.9</c:v>
                </c:pt>
                <c:pt idx="11">
                  <c:v>143.9</c:v>
                </c:pt>
                <c:pt idx="12">
                  <c:v>143.9</c:v>
                </c:pt>
                <c:pt idx="13">
                  <c:v>143.9</c:v>
                </c:pt>
                <c:pt idx="14">
                  <c:v>143.9</c:v>
                </c:pt>
                <c:pt idx="15">
                  <c:v>143.9</c:v>
                </c:pt>
                <c:pt idx="16">
                  <c:v>143.9</c:v>
                </c:pt>
                <c:pt idx="17">
                  <c:v>143.9</c:v>
                </c:pt>
                <c:pt idx="18">
                  <c:v>143.9</c:v>
                </c:pt>
                <c:pt idx="19">
                  <c:v>143.9</c:v>
                </c:pt>
                <c:pt idx="20">
                  <c:v>143.9</c:v>
                </c:pt>
                <c:pt idx="21">
                  <c:v>143.9</c:v>
                </c:pt>
                <c:pt idx="22">
                  <c:v>143.9</c:v>
                </c:pt>
                <c:pt idx="23">
                  <c:v>143.9</c:v>
                </c:pt>
                <c:pt idx="24">
                  <c:v>143.9</c:v>
                </c:pt>
                <c:pt idx="25">
                  <c:v>143.9</c:v>
                </c:pt>
                <c:pt idx="26">
                  <c:v>143.9</c:v>
                </c:pt>
                <c:pt idx="27">
                  <c:v>143.9</c:v>
                </c:pt>
                <c:pt idx="28">
                  <c:v>143.9</c:v>
                </c:pt>
                <c:pt idx="29">
                  <c:v>143.9</c:v>
                </c:pt>
                <c:pt idx="30">
                  <c:v>143.9</c:v>
                </c:pt>
                <c:pt idx="31">
                  <c:v>143.9</c:v>
                </c:pt>
                <c:pt idx="32">
                  <c:v>143.9</c:v>
                </c:pt>
                <c:pt idx="33">
                  <c:v>143.9</c:v>
                </c:pt>
                <c:pt idx="34">
                  <c:v>143.9</c:v>
                </c:pt>
                <c:pt idx="35">
                  <c:v>143.9</c:v>
                </c:pt>
                <c:pt idx="36">
                  <c:v>143.9</c:v>
                </c:pt>
                <c:pt idx="37">
                  <c:v>143.9</c:v>
                </c:pt>
                <c:pt idx="38">
                  <c:v>143.9</c:v>
                </c:pt>
                <c:pt idx="39">
                  <c:v>143.9</c:v>
                </c:pt>
                <c:pt idx="40">
                  <c:v>143.9</c:v>
                </c:pt>
                <c:pt idx="41">
                  <c:v>143.9</c:v>
                </c:pt>
                <c:pt idx="42">
                  <c:v>143.9</c:v>
                </c:pt>
                <c:pt idx="43">
                  <c:v>143.9</c:v>
                </c:pt>
                <c:pt idx="44">
                  <c:v>143.9</c:v>
                </c:pt>
                <c:pt idx="45">
                  <c:v>143.9</c:v>
                </c:pt>
                <c:pt idx="46">
                  <c:v>143.9</c:v>
                </c:pt>
                <c:pt idx="47">
                  <c:v>143.9</c:v>
                </c:pt>
                <c:pt idx="48">
                  <c:v>143.9</c:v>
                </c:pt>
                <c:pt idx="49">
                  <c:v>143.9</c:v>
                </c:pt>
                <c:pt idx="50">
                  <c:v>143.9</c:v>
                </c:pt>
                <c:pt idx="51">
                  <c:v>143.9</c:v>
                </c:pt>
                <c:pt idx="52">
                  <c:v>143.9</c:v>
                </c:pt>
                <c:pt idx="53">
                  <c:v>143.9</c:v>
                </c:pt>
                <c:pt idx="54">
                  <c:v>143.9</c:v>
                </c:pt>
                <c:pt idx="55">
                  <c:v>143.9</c:v>
                </c:pt>
                <c:pt idx="56">
                  <c:v>143.9</c:v>
                </c:pt>
                <c:pt idx="57">
                  <c:v>143.9</c:v>
                </c:pt>
                <c:pt idx="58">
                  <c:v>143.9</c:v>
                </c:pt>
                <c:pt idx="59">
                  <c:v>143.9</c:v>
                </c:pt>
                <c:pt idx="60">
                  <c:v>143.9</c:v>
                </c:pt>
                <c:pt idx="61">
                  <c:v>143.9</c:v>
                </c:pt>
                <c:pt idx="62">
                  <c:v>143.9</c:v>
                </c:pt>
                <c:pt idx="63">
                  <c:v>143.9</c:v>
                </c:pt>
                <c:pt idx="64">
                  <c:v>143.9</c:v>
                </c:pt>
                <c:pt idx="65">
                  <c:v>143.9</c:v>
                </c:pt>
                <c:pt idx="66">
                  <c:v>143.9</c:v>
                </c:pt>
                <c:pt idx="67">
                  <c:v>143.9</c:v>
                </c:pt>
                <c:pt idx="68">
                  <c:v>143.9</c:v>
                </c:pt>
                <c:pt idx="69">
                  <c:v>143.9</c:v>
                </c:pt>
                <c:pt idx="70">
                  <c:v>143.9</c:v>
                </c:pt>
                <c:pt idx="71">
                  <c:v>143.9</c:v>
                </c:pt>
                <c:pt idx="72">
                  <c:v>143.9</c:v>
                </c:pt>
                <c:pt idx="73">
                  <c:v>143.9</c:v>
                </c:pt>
                <c:pt idx="74">
                  <c:v>143.9</c:v>
                </c:pt>
                <c:pt idx="75">
                  <c:v>143.9</c:v>
                </c:pt>
                <c:pt idx="76">
                  <c:v>143.9</c:v>
                </c:pt>
                <c:pt idx="77">
                  <c:v>143.9</c:v>
                </c:pt>
                <c:pt idx="78">
                  <c:v>143.9</c:v>
                </c:pt>
                <c:pt idx="79">
                  <c:v>143.9</c:v>
                </c:pt>
                <c:pt idx="80">
                  <c:v>143.9</c:v>
                </c:pt>
                <c:pt idx="81">
                  <c:v>143.9</c:v>
                </c:pt>
                <c:pt idx="82">
                  <c:v>143.9</c:v>
                </c:pt>
                <c:pt idx="83">
                  <c:v>143.9</c:v>
                </c:pt>
                <c:pt idx="84">
                  <c:v>143.9</c:v>
                </c:pt>
                <c:pt idx="85">
                  <c:v>143.9</c:v>
                </c:pt>
                <c:pt idx="86">
                  <c:v>143.9</c:v>
                </c:pt>
                <c:pt idx="87">
                  <c:v>143.9</c:v>
                </c:pt>
                <c:pt idx="88">
                  <c:v>143.9</c:v>
                </c:pt>
                <c:pt idx="89">
                  <c:v>143.9</c:v>
                </c:pt>
                <c:pt idx="90">
                  <c:v>143.9</c:v>
                </c:pt>
                <c:pt idx="91">
                  <c:v>143.9</c:v>
                </c:pt>
                <c:pt idx="92">
                  <c:v>143.9</c:v>
                </c:pt>
                <c:pt idx="93">
                  <c:v>143.9</c:v>
                </c:pt>
                <c:pt idx="94">
                  <c:v>143.9</c:v>
                </c:pt>
                <c:pt idx="95">
                  <c:v>143.9</c:v>
                </c:pt>
                <c:pt idx="96">
                  <c:v>143.9</c:v>
                </c:pt>
                <c:pt idx="97">
                  <c:v>143.9</c:v>
                </c:pt>
                <c:pt idx="98">
                  <c:v>143.9</c:v>
                </c:pt>
                <c:pt idx="99">
                  <c:v>143.9</c:v>
                </c:pt>
                <c:pt idx="100">
                  <c:v>143.9</c:v>
                </c:pt>
                <c:pt idx="101">
                  <c:v>143.9</c:v>
                </c:pt>
                <c:pt idx="102">
                  <c:v>143.9</c:v>
                </c:pt>
                <c:pt idx="103">
                  <c:v>143.9</c:v>
                </c:pt>
                <c:pt idx="104">
                  <c:v>143.9</c:v>
                </c:pt>
                <c:pt idx="105">
                  <c:v>143.9</c:v>
                </c:pt>
                <c:pt idx="106">
                  <c:v>143.9</c:v>
                </c:pt>
                <c:pt idx="107">
                  <c:v>143.9</c:v>
                </c:pt>
                <c:pt idx="108">
                  <c:v>143.9</c:v>
                </c:pt>
                <c:pt idx="109">
                  <c:v>143.9</c:v>
                </c:pt>
                <c:pt idx="110">
                  <c:v>143.9</c:v>
                </c:pt>
                <c:pt idx="111">
                  <c:v>143.9</c:v>
                </c:pt>
                <c:pt idx="112">
                  <c:v>143.9</c:v>
                </c:pt>
                <c:pt idx="113">
                  <c:v>143.9</c:v>
                </c:pt>
                <c:pt idx="114">
                  <c:v>143.9</c:v>
                </c:pt>
                <c:pt idx="115">
                  <c:v>143.9</c:v>
                </c:pt>
                <c:pt idx="116">
                  <c:v>143.9</c:v>
                </c:pt>
                <c:pt idx="117">
                  <c:v>143.9</c:v>
                </c:pt>
                <c:pt idx="118">
                  <c:v>143.9</c:v>
                </c:pt>
                <c:pt idx="119">
                  <c:v>143.9</c:v>
                </c:pt>
                <c:pt idx="120">
                  <c:v>143.9</c:v>
                </c:pt>
                <c:pt idx="121">
                  <c:v>143.9</c:v>
                </c:pt>
                <c:pt idx="122">
                  <c:v>143.9</c:v>
                </c:pt>
                <c:pt idx="123">
                  <c:v>143.9</c:v>
                </c:pt>
                <c:pt idx="124">
                  <c:v>143.9</c:v>
                </c:pt>
                <c:pt idx="125">
                  <c:v>143.9</c:v>
                </c:pt>
                <c:pt idx="126">
                  <c:v>143.9</c:v>
                </c:pt>
                <c:pt idx="127">
                  <c:v>143.9</c:v>
                </c:pt>
                <c:pt idx="128">
                  <c:v>143.9</c:v>
                </c:pt>
                <c:pt idx="129">
                  <c:v>143.9</c:v>
                </c:pt>
                <c:pt idx="130">
                  <c:v>143.9</c:v>
                </c:pt>
                <c:pt idx="131">
                  <c:v>143.9</c:v>
                </c:pt>
                <c:pt idx="132">
                  <c:v>143.9</c:v>
                </c:pt>
                <c:pt idx="133">
                  <c:v>143.9</c:v>
                </c:pt>
                <c:pt idx="134">
                  <c:v>143.9</c:v>
                </c:pt>
                <c:pt idx="135">
                  <c:v>143.9</c:v>
                </c:pt>
                <c:pt idx="136">
                  <c:v>143.9</c:v>
                </c:pt>
                <c:pt idx="137">
                  <c:v>143.9</c:v>
                </c:pt>
                <c:pt idx="138">
                  <c:v>143.9</c:v>
                </c:pt>
                <c:pt idx="139">
                  <c:v>143.9</c:v>
                </c:pt>
                <c:pt idx="140">
                  <c:v>143.9</c:v>
                </c:pt>
                <c:pt idx="141">
                  <c:v>143.9</c:v>
                </c:pt>
                <c:pt idx="142">
                  <c:v>143.9</c:v>
                </c:pt>
                <c:pt idx="143">
                  <c:v>143.9</c:v>
                </c:pt>
                <c:pt idx="144">
                  <c:v>143.9</c:v>
                </c:pt>
                <c:pt idx="145">
                  <c:v>143.9</c:v>
                </c:pt>
                <c:pt idx="146">
                  <c:v>143.9</c:v>
                </c:pt>
                <c:pt idx="147">
                  <c:v>143.9</c:v>
                </c:pt>
                <c:pt idx="148">
                  <c:v>143.9</c:v>
                </c:pt>
                <c:pt idx="149">
                  <c:v>143.9</c:v>
                </c:pt>
                <c:pt idx="150">
                  <c:v>143.9</c:v>
                </c:pt>
                <c:pt idx="151">
                  <c:v>143.9</c:v>
                </c:pt>
                <c:pt idx="152">
                  <c:v>143.9</c:v>
                </c:pt>
                <c:pt idx="153">
                  <c:v>143.9</c:v>
                </c:pt>
                <c:pt idx="154">
                  <c:v>143.9</c:v>
                </c:pt>
                <c:pt idx="155">
                  <c:v>143.9</c:v>
                </c:pt>
                <c:pt idx="156">
                  <c:v>143.9</c:v>
                </c:pt>
                <c:pt idx="157">
                  <c:v>143.9</c:v>
                </c:pt>
                <c:pt idx="158">
                  <c:v>143.9</c:v>
                </c:pt>
                <c:pt idx="159">
                  <c:v>143.9</c:v>
                </c:pt>
                <c:pt idx="160">
                  <c:v>143.9</c:v>
                </c:pt>
                <c:pt idx="161">
                  <c:v>143.9</c:v>
                </c:pt>
                <c:pt idx="162">
                  <c:v>143.9</c:v>
                </c:pt>
                <c:pt idx="163">
                  <c:v>143.9</c:v>
                </c:pt>
                <c:pt idx="164">
                  <c:v>143.9</c:v>
                </c:pt>
                <c:pt idx="165">
                  <c:v>143.9</c:v>
                </c:pt>
                <c:pt idx="166">
                  <c:v>143.9</c:v>
                </c:pt>
                <c:pt idx="167">
                  <c:v>143.9</c:v>
                </c:pt>
                <c:pt idx="168">
                  <c:v>143.9</c:v>
                </c:pt>
                <c:pt idx="169">
                  <c:v>143.9</c:v>
                </c:pt>
                <c:pt idx="170">
                  <c:v>143.9</c:v>
                </c:pt>
                <c:pt idx="171">
                  <c:v>143.9</c:v>
                </c:pt>
                <c:pt idx="172">
                  <c:v>143.9</c:v>
                </c:pt>
                <c:pt idx="173">
                  <c:v>143.9</c:v>
                </c:pt>
                <c:pt idx="174">
                  <c:v>143.9</c:v>
                </c:pt>
                <c:pt idx="175">
                  <c:v>143.9</c:v>
                </c:pt>
                <c:pt idx="176">
                  <c:v>143.9</c:v>
                </c:pt>
                <c:pt idx="177">
                  <c:v>143.9</c:v>
                </c:pt>
                <c:pt idx="178">
                  <c:v>143.9</c:v>
                </c:pt>
                <c:pt idx="179">
                  <c:v>143.9</c:v>
                </c:pt>
                <c:pt idx="180">
                  <c:v>143.9</c:v>
                </c:pt>
                <c:pt idx="181">
                  <c:v>143.9</c:v>
                </c:pt>
                <c:pt idx="182">
                  <c:v>143.9</c:v>
                </c:pt>
                <c:pt idx="183">
                  <c:v>143.9</c:v>
                </c:pt>
                <c:pt idx="184">
                  <c:v>143.9</c:v>
                </c:pt>
                <c:pt idx="185">
                  <c:v>143.9</c:v>
                </c:pt>
                <c:pt idx="186">
                  <c:v>143.9</c:v>
                </c:pt>
                <c:pt idx="187">
                  <c:v>143.9</c:v>
                </c:pt>
                <c:pt idx="188">
                  <c:v>143.9</c:v>
                </c:pt>
                <c:pt idx="189">
                  <c:v>143.9</c:v>
                </c:pt>
                <c:pt idx="190">
                  <c:v>143.9</c:v>
                </c:pt>
                <c:pt idx="191">
                  <c:v>143.9</c:v>
                </c:pt>
                <c:pt idx="192">
                  <c:v>143.9</c:v>
                </c:pt>
                <c:pt idx="193">
                  <c:v>143.9</c:v>
                </c:pt>
                <c:pt idx="194">
                  <c:v>143.9</c:v>
                </c:pt>
                <c:pt idx="195">
                  <c:v>143.9</c:v>
                </c:pt>
                <c:pt idx="196">
                  <c:v>143.9</c:v>
                </c:pt>
                <c:pt idx="197">
                  <c:v>143.9</c:v>
                </c:pt>
                <c:pt idx="198">
                  <c:v>143.9</c:v>
                </c:pt>
                <c:pt idx="199">
                  <c:v>143.9</c:v>
                </c:pt>
                <c:pt idx="200">
                  <c:v>143.9</c:v>
                </c:pt>
                <c:pt idx="201">
                  <c:v>143.9</c:v>
                </c:pt>
                <c:pt idx="202">
                  <c:v>143.9</c:v>
                </c:pt>
                <c:pt idx="203">
                  <c:v>143.9</c:v>
                </c:pt>
                <c:pt idx="204">
                  <c:v>143.9</c:v>
                </c:pt>
                <c:pt idx="205">
                  <c:v>143.9</c:v>
                </c:pt>
                <c:pt idx="206">
                  <c:v>143.9</c:v>
                </c:pt>
                <c:pt idx="207">
                  <c:v>143.9</c:v>
                </c:pt>
                <c:pt idx="208">
                  <c:v>143.9</c:v>
                </c:pt>
                <c:pt idx="209">
                  <c:v>143.9</c:v>
                </c:pt>
                <c:pt idx="210">
                  <c:v>143.9</c:v>
                </c:pt>
                <c:pt idx="211">
                  <c:v>143.9</c:v>
                </c:pt>
                <c:pt idx="212">
                  <c:v>143.9</c:v>
                </c:pt>
                <c:pt idx="213">
                  <c:v>143.9</c:v>
                </c:pt>
                <c:pt idx="214">
                  <c:v>143.9</c:v>
                </c:pt>
                <c:pt idx="215">
                  <c:v>143.9</c:v>
                </c:pt>
                <c:pt idx="216">
                  <c:v>143.9</c:v>
                </c:pt>
                <c:pt idx="217">
                  <c:v>143.9</c:v>
                </c:pt>
                <c:pt idx="218">
                  <c:v>143.9</c:v>
                </c:pt>
                <c:pt idx="219">
                  <c:v>143.9</c:v>
                </c:pt>
                <c:pt idx="220">
                  <c:v>143.9</c:v>
                </c:pt>
                <c:pt idx="221">
                  <c:v>143.9</c:v>
                </c:pt>
                <c:pt idx="222">
                  <c:v>143.9</c:v>
                </c:pt>
                <c:pt idx="223">
                  <c:v>143.9</c:v>
                </c:pt>
                <c:pt idx="224">
                  <c:v>143.9</c:v>
                </c:pt>
                <c:pt idx="225">
                  <c:v>143.9</c:v>
                </c:pt>
                <c:pt idx="226">
                  <c:v>143.9</c:v>
                </c:pt>
                <c:pt idx="227">
                  <c:v>143.9</c:v>
                </c:pt>
                <c:pt idx="228">
                  <c:v>143.9</c:v>
                </c:pt>
                <c:pt idx="229">
                  <c:v>143.9</c:v>
                </c:pt>
                <c:pt idx="230">
                  <c:v>143.9</c:v>
                </c:pt>
                <c:pt idx="231">
                  <c:v>143.9</c:v>
                </c:pt>
                <c:pt idx="232">
                  <c:v>143.9</c:v>
                </c:pt>
                <c:pt idx="233">
                  <c:v>143.9</c:v>
                </c:pt>
                <c:pt idx="234">
                  <c:v>143.9</c:v>
                </c:pt>
                <c:pt idx="235">
                  <c:v>143.9</c:v>
                </c:pt>
                <c:pt idx="236">
                  <c:v>143.9</c:v>
                </c:pt>
                <c:pt idx="237">
                  <c:v>143.9</c:v>
                </c:pt>
                <c:pt idx="238">
                  <c:v>143.9</c:v>
                </c:pt>
                <c:pt idx="239">
                  <c:v>143.9</c:v>
                </c:pt>
                <c:pt idx="240">
                  <c:v>143.9</c:v>
                </c:pt>
                <c:pt idx="241">
                  <c:v>143.9</c:v>
                </c:pt>
                <c:pt idx="242">
                  <c:v>143.9</c:v>
                </c:pt>
                <c:pt idx="243">
                  <c:v>143.9</c:v>
                </c:pt>
                <c:pt idx="244">
                  <c:v>143.9</c:v>
                </c:pt>
                <c:pt idx="245">
                  <c:v>143.9</c:v>
                </c:pt>
                <c:pt idx="246">
                  <c:v>143.9</c:v>
                </c:pt>
                <c:pt idx="247">
                  <c:v>143.9</c:v>
                </c:pt>
                <c:pt idx="248">
                  <c:v>143.9</c:v>
                </c:pt>
                <c:pt idx="249">
                  <c:v>143.9</c:v>
                </c:pt>
                <c:pt idx="250">
                  <c:v>143.9</c:v>
                </c:pt>
                <c:pt idx="251">
                  <c:v>143.9</c:v>
                </c:pt>
                <c:pt idx="252">
                  <c:v>143.9</c:v>
                </c:pt>
                <c:pt idx="253">
                  <c:v>143.9</c:v>
                </c:pt>
                <c:pt idx="254">
                  <c:v>143.9</c:v>
                </c:pt>
                <c:pt idx="255">
                  <c:v>143.9</c:v>
                </c:pt>
                <c:pt idx="256">
                  <c:v>143.9</c:v>
                </c:pt>
                <c:pt idx="257">
                  <c:v>143.9</c:v>
                </c:pt>
                <c:pt idx="258">
                  <c:v>143.9</c:v>
                </c:pt>
                <c:pt idx="259">
                  <c:v>143.9</c:v>
                </c:pt>
                <c:pt idx="260">
                  <c:v>143.9</c:v>
                </c:pt>
                <c:pt idx="261">
                  <c:v>143.9</c:v>
                </c:pt>
                <c:pt idx="262">
                  <c:v>143.9</c:v>
                </c:pt>
                <c:pt idx="263">
                  <c:v>143.9</c:v>
                </c:pt>
                <c:pt idx="264">
                  <c:v>143.9</c:v>
                </c:pt>
                <c:pt idx="265">
                  <c:v>143.9</c:v>
                </c:pt>
                <c:pt idx="266">
                  <c:v>143.9</c:v>
                </c:pt>
                <c:pt idx="267">
                  <c:v>143.9</c:v>
                </c:pt>
                <c:pt idx="268">
                  <c:v>143.9</c:v>
                </c:pt>
                <c:pt idx="269">
                  <c:v>143.9</c:v>
                </c:pt>
                <c:pt idx="270">
                  <c:v>143.9</c:v>
                </c:pt>
                <c:pt idx="271">
                  <c:v>143.9</c:v>
                </c:pt>
                <c:pt idx="272">
                  <c:v>143.9</c:v>
                </c:pt>
                <c:pt idx="273">
                  <c:v>143.9</c:v>
                </c:pt>
                <c:pt idx="274">
                  <c:v>143.9</c:v>
                </c:pt>
                <c:pt idx="275">
                  <c:v>143.9</c:v>
                </c:pt>
                <c:pt idx="276">
                  <c:v>143.9</c:v>
                </c:pt>
                <c:pt idx="277">
                  <c:v>143.9</c:v>
                </c:pt>
                <c:pt idx="278">
                  <c:v>143.9</c:v>
                </c:pt>
                <c:pt idx="279">
                  <c:v>143.9</c:v>
                </c:pt>
                <c:pt idx="280">
                  <c:v>143.9</c:v>
                </c:pt>
                <c:pt idx="281">
                  <c:v>143.9</c:v>
                </c:pt>
                <c:pt idx="282">
                  <c:v>143.9</c:v>
                </c:pt>
                <c:pt idx="283">
                  <c:v>143.9</c:v>
                </c:pt>
                <c:pt idx="284">
                  <c:v>143.9</c:v>
                </c:pt>
                <c:pt idx="285">
                  <c:v>143.9</c:v>
                </c:pt>
                <c:pt idx="286">
                  <c:v>143.9</c:v>
                </c:pt>
                <c:pt idx="287">
                  <c:v>143.9</c:v>
                </c:pt>
                <c:pt idx="288">
                  <c:v>143.9</c:v>
                </c:pt>
                <c:pt idx="289">
                  <c:v>143.9</c:v>
                </c:pt>
                <c:pt idx="290">
                  <c:v>143.9</c:v>
                </c:pt>
                <c:pt idx="291">
                  <c:v>143.9</c:v>
                </c:pt>
                <c:pt idx="292">
                  <c:v>143.9</c:v>
                </c:pt>
                <c:pt idx="293">
                  <c:v>143.9</c:v>
                </c:pt>
                <c:pt idx="294">
                  <c:v>143.9</c:v>
                </c:pt>
                <c:pt idx="295">
                  <c:v>143.9</c:v>
                </c:pt>
                <c:pt idx="296">
                  <c:v>143.9</c:v>
                </c:pt>
                <c:pt idx="297">
                  <c:v>143.9</c:v>
                </c:pt>
                <c:pt idx="298">
                  <c:v>143.9</c:v>
                </c:pt>
                <c:pt idx="299">
                  <c:v>143.9</c:v>
                </c:pt>
                <c:pt idx="300">
                  <c:v>143.9</c:v>
                </c:pt>
                <c:pt idx="301">
                  <c:v>143.9</c:v>
                </c:pt>
                <c:pt idx="302">
                  <c:v>143.9</c:v>
                </c:pt>
                <c:pt idx="303">
                  <c:v>143.9</c:v>
                </c:pt>
                <c:pt idx="304">
                  <c:v>143.9</c:v>
                </c:pt>
                <c:pt idx="305">
                  <c:v>143.9</c:v>
                </c:pt>
                <c:pt idx="306">
                  <c:v>143.9</c:v>
                </c:pt>
                <c:pt idx="307">
                  <c:v>143.9</c:v>
                </c:pt>
                <c:pt idx="308">
                  <c:v>143.9</c:v>
                </c:pt>
                <c:pt idx="309">
                  <c:v>143.9</c:v>
                </c:pt>
                <c:pt idx="310">
                  <c:v>143.9</c:v>
                </c:pt>
                <c:pt idx="311">
                  <c:v>143.9</c:v>
                </c:pt>
                <c:pt idx="312">
                  <c:v>143.9</c:v>
                </c:pt>
                <c:pt idx="313">
                  <c:v>143.9</c:v>
                </c:pt>
                <c:pt idx="314">
                  <c:v>143.9</c:v>
                </c:pt>
                <c:pt idx="315">
                  <c:v>143.9</c:v>
                </c:pt>
                <c:pt idx="316">
                  <c:v>143.9</c:v>
                </c:pt>
                <c:pt idx="317">
                  <c:v>143.9</c:v>
                </c:pt>
                <c:pt idx="318">
                  <c:v>143.9</c:v>
                </c:pt>
                <c:pt idx="319">
                  <c:v>143.9</c:v>
                </c:pt>
                <c:pt idx="320">
                  <c:v>143.9</c:v>
                </c:pt>
                <c:pt idx="321">
                  <c:v>143.9</c:v>
                </c:pt>
                <c:pt idx="322">
                  <c:v>143.9</c:v>
                </c:pt>
                <c:pt idx="323">
                  <c:v>143.9</c:v>
                </c:pt>
                <c:pt idx="324">
                  <c:v>143.9</c:v>
                </c:pt>
                <c:pt idx="325">
                  <c:v>143.9</c:v>
                </c:pt>
                <c:pt idx="326">
                  <c:v>143.9</c:v>
                </c:pt>
                <c:pt idx="327">
                  <c:v>143.9</c:v>
                </c:pt>
                <c:pt idx="328">
                  <c:v>143.9</c:v>
                </c:pt>
                <c:pt idx="329">
                  <c:v>143.9</c:v>
                </c:pt>
                <c:pt idx="330">
                  <c:v>143.9</c:v>
                </c:pt>
                <c:pt idx="331">
                  <c:v>143.9</c:v>
                </c:pt>
                <c:pt idx="332">
                  <c:v>143.9</c:v>
                </c:pt>
                <c:pt idx="333">
                  <c:v>143.9</c:v>
                </c:pt>
                <c:pt idx="334">
                  <c:v>143.9</c:v>
                </c:pt>
                <c:pt idx="335">
                  <c:v>143.9</c:v>
                </c:pt>
                <c:pt idx="336">
                  <c:v>143.9</c:v>
                </c:pt>
                <c:pt idx="337">
                  <c:v>143.9</c:v>
                </c:pt>
                <c:pt idx="338">
                  <c:v>143.9</c:v>
                </c:pt>
                <c:pt idx="339">
                  <c:v>143.9</c:v>
                </c:pt>
                <c:pt idx="340">
                  <c:v>143.9</c:v>
                </c:pt>
                <c:pt idx="341">
                  <c:v>143.9</c:v>
                </c:pt>
                <c:pt idx="342">
                  <c:v>143.9</c:v>
                </c:pt>
                <c:pt idx="343">
                  <c:v>143.9</c:v>
                </c:pt>
                <c:pt idx="344">
                  <c:v>143.9</c:v>
                </c:pt>
                <c:pt idx="345">
                  <c:v>143.9</c:v>
                </c:pt>
                <c:pt idx="346">
                  <c:v>143.9</c:v>
                </c:pt>
                <c:pt idx="347">
                  <c:v>143.9</c:v>
                </c:pt>
                <c:pt idx="348">
                  <c:v>143.9</c:v>
                </c:pt>
                <c:pt idx="349">
                  <c:v>143.9</c:v>
                </c:pt>
                <c:pt idx="350">
                  <c:v>143.9</c:v>
                </c:pt>
                <c:pt idx="351">
                  <c:v>143.9</c:v>
                </c:pt>
                <c:pt idx="352">
                  <c:v>143.9</c:v>
                </c:pt>
                <c:pt idx="353">
                  <c:v>143.9</c:v>
                </c:pt>
                <c:pt idx="354">
                  <c:v>143.9</c:v>
                </c:pt>
                <c:pt idx="355">
                  <c:v>143.9</c:v>
                </c:pt>
                <c:pt idx="356">
                  <c:v>143.9</c:v>
                </c:pt>
                <c:pt idx="357">
                  <c:v>143.9</c:v>
                </c:pt>
                <c:pt idx="358">
                  <c:v>143.9</c:v>
                </c:pt>
                <c:pt idx="359">
                  <c:v>143.9</c:v>
                </c:pt>
                <c:pt idx="360">
                  <c:v>143.9</c:v>
                </c:pt>
                <c:pt idx="361">
                  <c:v>143.9</c:v>
                </c:pt>
                <c:pt idx="362">
                  <c:v>143.9</c:v>
                </c:pt>
                <c:pt idx="363">
                  <c:v>143.9</c:v>
                </c:pt>
                <c:pt idx="364">
                  <c:v>143.9</c:v>
                </c:pt>
              </c:numCache>
            </c:numRef>
          </c:val>
          <c:smooth val="0"/>
          <c:extLst>
            <c:ext xmlns:c16="http://schemas.microsoft.com/office/drawing/2014/chart" uri="{C3380CC4-5D6E-409C-BE32-E72D297353CC}">
              <c16:uniqueId val="{00000001-4886-44EF-8795-FF28C82B0254}"/>
            </c:ext>
          </c:extLst>
        </c:ser>
        <c:ser>
          <c:idx val="2"/>
          <c:order val="2"/>
          <c:tx>
            <c:strRef>
              <c:f>'Day Pass vs. Year Pass'!$Q$2</c:f>
              <c:strCache>
                <c:ptCount val="1"/>
                <c:pt idx="0">
                  <c:v>Value Crossover Point</c:v>
                </c:pt>
              </c:strCache>
            </c:strRef>
          </c:tx>
          <c:spPr>
            <a:ln w="28575" cap="rnd">
              <a:noFill/>
              <a:round/>
            </a:ln>
            <a:effectLst/>
          </c:spPr>
          <c:marker>
            <c:symbol val="circle"/>
            <c:size val="10"/>
            <c:spPr>
              <a:solidFill>
                <a:srgbClr val="FFFF00"/>
              </a:solidFill>
              <a:ln w="9525">
                <a:solidFill>
                  <a:schemeClr val="tx1"/>
                </a:solidFill>
              </a:ln>
              <a:effectLst/>
            </c:spPr>
          </c:marker>
          <c:dLbls>
            <c:dLbl>
              <c:idx val="7"/>
              <c:layout>
                <c:manualLayout>
                  <c:x val="-1.9599526239919361E-2"/>
                  <c:y val="-8.9707668037901242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886-44EF-8795-FF28C82B0254}"/>
                </c:ext>
              </c:extLst>
            </c:dLbl>
            <c:dLbl>
              <c:idx val="43"/>
              <c:layout>
                <c:manualLayout>
                  <c:x val="-6.8647370333582508E-2"/>
                  <c:y val="-0.11148113326065733"/>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886-44EF-8795-FF28C82B025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'Day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'Day Pass vs. Year Pass'!$Q$3:$Q$46</c:f>
              <c:numCache>
                <c:formatCode>General</c:formatCode>
                <c:ptCount val="44"/>
                <c:pt idx="7" formatCode="_(&quot;$&quot;* #,##0.00_);_(&quot;$&quot;* \(#,##0.00\);_(&quot;$&quot;* &quot;-&quot;??_);_(@_)">
                  <c:v>144.80000000000001</c:v>
                </c:pt>
              </c:numCache>
            </c:numRef>
          </c:val>
          <c:smooth val="0"/>
          <c:extLst>
            <c:ext xmlns:c16="http://schemas.microsoft.com/office/drawing/2014/chart" uri="{C3380CC4-5D6E-409C-BE32-E72D297353CC}">
              <c16:uniqueId val="{00000004-4886-44EF-8795-FF28C82B0254}"/>
            </c:ext>
          </c:extLst>
        </c:ser>
        <c:dLbls>
          <c:showLegendKey val="0"/>
          <c:showVal val="0"/>
          <c:showCatName val="0"/>
          <c:showSerName val="0"/>
          <c:showPercent val="0"/>
          <c:showBubbleSize val="0"/>
        </c:dLbls>
        <c:smooth val="0"/>
        <c:axId val="793702592"/>
        <c:axId val="793702952"/>
      </c:lineChart>
      <c:catAx>
        <c:axId val="7937025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Days</a:t>
                </a:r>
                <a:r>
                  <a:rPr lang="en-US" baseline="0"/>
                  <a:t> in a Year</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3702952"/>
        <c:crosses val="autoZero"/>
        <c:auto val="1"/>
        <c:lblAlgn val="ctr"/>
        <c:lblOffset val="100"/>
        <c:noMultiLvlLbl val="0"/>
      </c:catAx>
      <c:valAx>
        <c:axId val="793702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a:t>
                </a:r>
                <a:r>
                  <a:rPr lang="en-US" baseline="0"/>
                  <a:t> Money Spent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3702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b="0" i="0" u="none" strike="noStrike" kern="1200" spc="0" baseline="0" dirty="0">
                <a:solidFill>
                  <a:sysClr val="windowText" lastClr="000000">
                    <a:lumMod val="65000"/>
                    <a:lumOff val="35000"/>
                  </a:sysClr>
                </a:solidFill>
              </a:rPr>
              <a:t>Day Pass vs Year Pass Comparison (Electric Bikes Only)</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'Day Pass vs. Year Pass'!$O$2</c:f>
              <c:strCache>
                <c:ptCount val="1"/>
                <c:pt idx="0">
                  <c:v>Day Pass (Casual)</c:v>
                </c:pt>
              </c:strCache>
            </c:strRef>
          </c:tx>
          <c:spPr>
            <a:ln w="28575" cap="rnd">
              <a:solidFill>
                <a:srgbClr val="FC8E8E"/>
              </a:solidFill>
              <a:round/>
            </a:ln>
            <a:effectLst/>
          </c:spPr>
          <c:marker>
            <c:symbol val="none"/>
          </c:marker>
          <c:cat>
            <c:numRef>
              <c:f>'Day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'Day Pass vs. Year Pass'!$O$3:$O$367</c:f>
              <c:numCache>
                <c:formatCode>_("$"* #,##0.00_);_("$"* \(#,##0.00\);_("$"* "-"??_);_(@_)</c:formatCode>
                <c:ptCount val="365"/>
                <c:pt idx="0">
                  <c:v>23.67</c:v>
                </c:pt>
                <c:pt idx="1">
                  <c:v>47.34</c:v>
                </c:pt>
                <c:pt idx="2">
                  <c:v>71.010000000000005</c:v>
                </c:pt>
                <c:pt idx="3">
                  <c:v>94.68</c:v>
                </c:pt>
                <c:pt idx="4">
                  <c:v>118.35000000000001</c:v>
                </c:pt>
                <c:pt idx="5">
                  <c:v>142.02000000000001</c:v>
                </c:pt>
                <c:pt idx="6">
                  <c:v>165.69</c:v>
                </c:pt>
                <c:pt idx="7">
                  <c:v>189.36</c:v>
                </c:pt>
                <c:pt idx="8">
                  <c:v>213.03000000000003</c:v>
                </c:pt>
                <c:pt idx="9">
                  <c:v>236.70000000000002</c:v>
                </c:pt>
                <c:pt idx="10">
                  <c:v>260.37</c:v>
                </c:pt>
                <c:pt idx="11">
                  <c:v>284.04000000000002</c:v>
                </c:pt>
                <c:pt idx="12">
                  <c:v>307.71000000000004</c:v>
                </c:pt>
                <c:pt idx="13">
                  <c:v>331.38</c:v>
                </c:pt>
                <c:pt idx="14">
                  <c:v>355.05</c:v>
                </c:pt>
                <c:pt idx="15">
                  <c:v>378.72</c:v>
                </c:pt>
                <c:pt idx="16">
                  <c:v>402.39000000000004</c:v>
                </c:pt>
                <c:pt idx="17">
                  <c:v>426.06000000000006</c:v>
                </c:pt>
                <c:pt idx="18">
                  <c:v>449.73</c:v>
                </c:pt>
                <c:pt idx="19">
                  <c:v>473.40000000000003</c:v>
                </c:pt>
                <c:pt idx="20">
                  <c:v>497.07000000000005</c:v>
                </c:pt>
                <c:pt idx="21">
                  <c:v>520.74</c:v>
                </c:pt>
                <c:pt idx="22">
                  <c:v>544.41000000000008</c:v>
                </c:pt>
                <c:pt idx="23">
                  <c:v>568.08000000000004</c:v>
                </c:pt>
                <c:pt idx="24">
                  <c:v>591.75</c:v>
                </c:pt>
                <c:pt idx="25">
                  <c:v>615.42000000000007</c:v>
                </c:pt>
                <c:pt idx="26">
                  <c:v>639.09</c:v>
                </c:pt>
                <c:pt idx="27">
                  <c:v>662.76</c:v>
                </c:pt>
                <c:pt idx="28">
                  <c:v>686.43000000000006</c:v>
                </c:pt>
                <c:pt idx="29">
                  <c:v>710.1</c:v>
                </c:pt>
                <c:pt idx="30">
                  <c:v>733.7700000000001</c:v>
                </c:pt>
                <c:pt idx="31">
                  <c:v>757.44</c:v>
                </c:pt>
                <c:pt idx="32">
                  <c:v>781.11</c:v>
                </c:pt>
                <c:pt idx="33">
                  <c:v>804.78000000000009</c:v>
                </c:pt>
                <c:pt idx="34">
                  <c:v>828.45</c:v>
                </c:pt>
                <c:pt idx="35">
                  <c:v>852.12000000000012</c:v>
                </c:pt>
                <c:pt idx="36">
                  <c:v>875.79000000000008</c:v>
                </c:pt>
                <c:pt idx="37">
                  <c:v>899.46</c:v>
                </c:pt>
                <c:pt idx="38">
                  <c:v>923.13000000000011</c:v>
                </c:pt>
                <c:pt idx="39">
                  <c:v>946.80000000000007</c:v>
                </c:pt>
                <c:pt idx="40">
                  <c:v>970.47</c:v>
                </c:pt>
                <c:pt idx="41">
                  <c:v>994.1400000000001</c:v>
                </c:pt>
                <c:pt idx="42">
                  <c:v>1017.8100000000001</c:v>
                </c:pt>
                <c:pt idx="43">
                  <c:v>1041.48</c:v>
                </c:pt>
                <c:pt idx="44">
                  <c:v>1065.1500000000001</c:v>
                </c:pt>
                <c:pt idx="45">
                  <c:v>1088.8200000000002</c:v>
                </c:pt>
                <c:pt idx="46">
                  <c:v>1112.49</c:v>
                </c:pt>
                <c:pt idx="47">
                  <c:v>1136.1600000000001</c:v>
                </c:pt>
                <c:pt idx="48">
                  <c:v>1159.8300000000002</c:v>
                </c:pt>
                <c:pt idx="49">
                  <c:v>1183.5</c:v>
                </c:pt>
                <c:pt idx="50">
                  <c:v>1207.17</c:v>
                </c:pt>
                <c:pt idx="51">
                  <c:v>1230.8400000000001</c:v>
                </c:pt>
                <c:pt idx="52">
                  <c:v>1254.51</c:v>
                </c:pt>
                <c:pt idx="53">
                  <c:v>1278.18</c:v>
                </c:pt>
                <c:pt idx="54">
                  <c:v>1301.8500000000001</c:v>
                </c:pt>
                <c:pt idx="55">
                  <c:v>1325.52</c:v>
                </c:pt>
                <c:pt idx="56">
                  <c:v>1349.19</c:v>
                </c:pt>
                <c:pt idx="57">
                  <c:v>1372.8600000000001</c:v>
                </c:pt>
                <c:pt idx="58">
                  <c:v>1396.5300000000002</c:v>
                </c:pt>
                <c:pt idx="59">
                  <c:v>1420.2</c:v>
                </c:pt>
                <c:pt idx="60">
                  <c:v>1443.8700000000001</c:v>
                </c:pt>
                <c:pt idx="61">
                  <c:v>1467.5400000000002</c:v>
                </c:pt>
                <c:pt idx="62">
                  <c:v>1491.21</c:v>
                </c:pt>
                <c:pt idx="63">
                  <c:v>1514.88</c:v>
                </c:pt>
                <c:pt idx="64">
                  <c:v>1538.5500000000002</c:v>
                </c:pt>
                <c:pt idx="65">
                  <c:v>1562.22</c:v>
                </c:pt>
                <c:pt idx="66">
                  <c:v>1585.89</c:v>
                </c:pt>
                <c:pt idx="67">
                  <c:v>1609.5600000000002</c:v>
                </c:pt>
                <c:pt idx="68">
                  <c:v>1633.23</c:v>
                </c:pt>
                <c:pt idx="69">
                  <c:v>1656.9</c:v>
                </c:pt>
                <c:pt idx="70">
                  <c:v>1680.5700000000002</c:v>
                </c:pt>
                <c:pt idx="71">
                  <c:v>1704.2400000000002</c:v>
                </c:pt>
                <c:pt idx="72">
                  <c:v>1727.91</c:v>
                </c:pt>
                <c:pt idx="73">
                  <c:v>1751.5800000000002</c:v>
                </c:pt>
                <c:pt idx="74">
                  <c:v>1775.2500000000002</c:v>
                </c:pt>
                <c:pt idx="75">
                  <c:v>1798.92</c:v>
                </c:pt>
                <c:pt idx="76">
                  <c:v>1822.5900000000001</c:v>
                </c:pt>
                <c:pt idx="77">
                  <c:v>1846.2600000000002</c:v>
                </c:pt>
                <c:pt idx="78">
                  <c:v>1869.93</c:v>
                </c:pt>
                <c:pt idx="79">
                  <c:v>1893.6000000000001</c:v>
                </c:pt>
                <c:pt idx="80">
                  <c:v>1917.2700000000002</c:v>
                </c:pt>
                <c:pt idx="81">
                  <c:v>1940.94</c:v>
                </c:pt>
                <c:pt idx="82">
                  <c:v>1964.6100000000001</c:v>
                </c:pt>
                <c:pt idx="83">
                  <c:v>1988.2800000000002</c:v>
                </c:pt>
                <c:pt idx="84">
                  <c:v>2011.95</c:v>
                </c:pt>
                <c:pt idx="85">
                  <c:v>2035.6200000000001</c:v>
                </c:pt>
                <c:pt idx="86">
                  <c:v>2059.29</c:v>
                </c:pt>
                <c:pt idx="87">
                  <c:v>2082.96</c:v>
                </c:pt>
                <c:pt idx="88">
                  <c:v>2106.63</c:v>
                </c:pt>
                <c:pt idx="89">
                  <c:v>2130.3000000000002</c:v>
                </c:pt>
                <c:pt idx="90">
                  <c:v>2153.9700000000003</c:v>
                </c:pt>
                <c:pt idx="91">
                  <c:v>2177.6400000000003</c:v>
                </c:pt>
                <c:pt idx="92">
                  <c:v>2201.31</c:v>
                </c:pt>
                <c:pt idx="93">
                  <c:v>2224.98</c:v>
                </c:pt>
                <c:pt idx="94">
                  <c:v>2248.65</c:v>
                </c:pt>
                <c:pt idx="95">
                  <c:v>2272.3200000000002</c:v>
                </c:pt>
                <c:pt idx="96">
                  <c:v>2295.9900000000002</c:v>
                </c:pt>
                <c:pt idx="97">
                  <c:v>2319.6600000000003</c:v>
                </c:pt>
                <c:pt idx="98">
                  <c:v>2343.3300000000004</c:v>
                </c:pt>
                <c:pt idx="99">
                  <c:v>2367</c:v>
                </c:pt>
                <c:pt idx="100">
                  <c:v>2390.67</c:v>
                </c:pt>
                <c:pt idx="101">
                  <c:v>2414.34</c:v>
                </c:pt>
                <c:pt idx="102">
                  <c:v>2438.0100000000002</c:v>
                </c:pt>
                <c:pt idx="103">
                  <c:v>2461.6800000000003</c:v>
                </c:pt>
                <c:pt idx="104">
                  <c:v>2485.3500000000004</c:v>
                </c:pt>
                <c:pt idx="105">
                  <c:v>2509.02</c:v>
                </c:pt>
                <c:pt idx="106">
                  <c:v>2532.69</c:v>
                </c:pt>
                <c:pt idx="107">
                  <c:v>2556.36</c:v>
                </c:pt>
                <c:pt idx="108">
                  <c:v>2580.0300000000002</c:v>
                </c:pt>
                <c:pt idx="109">
                  <c:v>2603.7000000000003</c:v>
                </c:pt>
                <c:pt idx="110">
                  <c:v>2627.3700000000003</c:v>
                </c:pt>
                <c:pt idx="111">
                  <c:v>2651.04</c:v>
                </c:pt>
                <c:pt idx="112">
                  <c:v>2674.71</c:v>
                </c:pt>
                <c:pt idx="113">
                  <c:v>2698.38</c:v>
                </c:pt>
                <c:pt idx="114">
                  <c:v>2722.05</c:v>
                </c:pt>
                <c:pt idx="115">
                  <c:v>2745.7200000000003</c:v>
                </c:pt>
                <c:pt idx="116">
                  <c:v>2769.3900000000003</c:v>
                </c:pt>
                <c:pt idx="117">
                  <c:v>2793.0600000000004</c:v>
                </c:pt>
                <c:pt idx="118">
                  <c:v>2816.73</c:v>
                </c:pt>
                <c:pt idx="119">
                  <c:v>2840.4</c:v>
                </c:pt>
                <c:pt idx="120">
                  <c:v>2864.07</c:v>
                </c:pt>
                <c:pt idx="121">
                  <c:v>2887.7400000000002</c:v>
                </c:pt>
                <c:pt idx="122">
                  <c:v>2911.4100000000003</c:v>
                </c:pt>
                <c:pt idx="123">
                  <c:v>2935.0800000000004</c:v>
                </c:pt>
                <c:pt idx="124">
                  <c:v>2958.75</c:v>
                </c:pt>
                <c:pt idx="125">
                  <c:v>2982.42</c:v>
                </c:pt>
                <c:pt idx="126">
                  <c:v>3006.09</c:v>
                </c:pt>
                <c:pt idx="127">
                  <c:v>3029.76</c:v>
                </c:pt>
                <c:pt idx="128">
                  <c:v>3053.4300000000003</c:v>
                </c:pt>
                <c:pt idx="129">
                  <c:v>3077.1000000000004</c:v>
                </c:pt>
                <c:pt idx="130">
                  <c:v>3100.7700000000004</c:v>
                </c:pt>
                <c:pt idx="131">
                  <c:v>3124.44</c:v>
                </c:pt>
                <c:pt idx="132">
                  <c:v>3148.11</c:v>
                </c:pt>
                <c:pt idx="133">
                  <c:v>3171.78</c:v>
                </c:pt>
                <c:pt idx="134">
                  <c:v>3195.4500000000003</c:v>
                </c:pt>
                <c:pt idx="135">
                  <c:v>3219.1200000000003</c:v>
                </c:pt>
                <c:pt idx="136">
                  <c:v>3242.7900000000004</c:v>
                </c:pt>
                <c:pt idx="137">
                  <c:v>3266.46</c:v>
                </c:pt>
                <c:pt idx="138">
                  <c:v>3290.13</c:v>
                </c:pt>
                <c:pt idx="139">
                  <c:v>3313.8</c:v>
                </c:pt>
                <c:pt idx="140">
                  <c:v>3337.4700000000003</c:v>
                </c:pt>
                <c:pt idx="141">
                  <c:v>3361.1400000000003</c:v>
                </c:pt>
                <c:pt idx="142">
                  <c:v>3384.8100000000004</c:v>
                </c:pt>
                <c:pt idx="143">
                  <c:v>3408.4800000000005</c:v>
                </c:pt>
                <c:pt idx="144">
                  <c:v>3432.15</c:v>
                </c:pt>
                <c:pt idx="145">
                  <c:v>3455.82</c:v>
                </c:pt>
                <c:pt idx="146">
                  <c:v>3479.4900000000002</c:v>
                </c:pt>
                <c:pt idx="147">
                  <c:v>3503.1600000000003</c:v>
                </c:pt>
                <c:pt idx="148">
                  <c:v>3526.8300000000004</c:v>
                </c:pt>
                <c:pt idx="149">
                  <c:v>3550.5000000000005</c:v>
                </c:pt>
                <c:pt idx="150">
                  <c:v>3574.17</c:v>
                </c:pt>
                <c:pt idx="151">
                  <c:v>3597.84</c:v>
                </c:pt>
                <c:pt idx="152">
                  <c:v>3621.51</c:v>
                </c:pt>
                <c:pt idx="153">
                  <c:v>3645.1800000000003</c:v>
                </c:pt>
                <c:pt idx="154">
                  <c:v>3668.8500000000004</c:v>
                </c:pt>
                <c:pt idx="155">
                  <c:v>3692.5200000000004</c:v>
                </c:pt>
                <c:pt idx="156">
                  <c:v>3716.19</c:v>
                </c:pt>
                <c:pt idx="157">
                  <c:v>3739.86</c:v>
                </c:pt>
                <c:pt idx="158">
                  <c:v>3763.53</c:v>
                </c:pt>
                <c:pt idx="159">
                  <c:v>3787.2000000000003</c:v>
                </c:pt>
                <c:pt idx="160">
                  <c:v>3810.8700000000003</c:v>
                </c:pt>
                <c:pt idx="161">
                  <c:v>3834.5400000000004</c:v>
                </c:pt>
                <c:pt idx="162">
                  <c:v>3858.2100000000005</c:v>
                </c:pt>
                <c:pt idx="163">
                  <c:v>3881.88</c:v>
                </c:pt>
                <c:pt idx="164">
                  <c:v>3905.55</c:v>
                </c:pt>
                <c:pt idx="165">
                  <c:v>3929.2200000000003</c:v>
                </c:pt>
                <c:pt idx="166">
                  <c:v>3952.8900000000003</c:v>
                </c:pt>
                <c:pt idx="167">
                  <c:v>3976.5600000000004</c:v>
                </c:pt>
                <c:pt idx="168">
                  <c:v>4000.2300000000005</c:v>
                </c:pt>
                <c:pt idx="169">
                  <c:v>4023.9</c:v>
                </c:pt>
                <c:pt idx="170">
                  <c:v>4047.57</c:v>
                </c:pt>
                <c:pt idx="171">
                  <c:v>4071.2400000000002</c:v>
                </c:pt>
                <c:pt idx="172">
                  <c:v>4094.9100000000003</c:v>
                </c:pt>
                <c:pt idx="173">
                  <c:v>4118.58</c:v>
                </c:pt>
                <c:pt idx="174">
                  <c:v>4142.25</c:v>
                </c:pt>
                <c:pt idx="175">
                  <c:v>4165.92</c:v>
                </c:pt>
                <c:pt idx="176">
                  <c:v>4189.59</c:v>
                </c:pt>
                <c:pt idx="177">
                  <c:v>4213.26</c:v>
                </c:pt>
                <c:pt idx="178">
                  <c:v>4236.93</c:v>
                </c:pt>
                <c:pt idx="179">
                  <c:v>4260.6000000000004</c:v>
                </c:pt>
                <c:pt idx="180">
                  <c:v>4284.2700000000004</c:v>
                </c:pt>
                <c:pt idx="181">
                  <c:v>4307.9400000000005</c:v>
                </c:pt>
                <c:pt idx="182">
                  <c:v>4331.6100000000006</c:v>
                </c:pt>
                <c:pt idx="183">
                  <c:v>4355.2800000000007</c:v>
                </c:pt>
                <c:pt idx="184">
                  <c:v>4378.9500000000007</c:v>
                </c:pt>
                <c:pt idx="185">
                  <c:v>4402.62</c:v>
                </c:pt>
                <c:pt idx="186">
                  <c:v>4426.29</c:v>
                </c:pt>
                <c:pt idx="187">
                  <c:v>4449.96</c:v>
                </c:pt>
                <c:pt idx="188">
                  <c:v>4473.63</c:v>
                </c:pt>
                <c:pt idx="189">
                  <c:v>4497.3</c:v>
                </c:pt>
                <c:pt idx="190">
                  <c:v>4520.97</c:v>
                </c:pt>
                <c:pt idx="191">
                  <c:v>4544.6400000000003</c:v>
                </c:pt>
                <c:pt idx="192">
                  <c:v>4568.3100000000004</c:v>
                </c:pt>
                <c:pt idx="193">
                  <c:v>4591.9800000000005</c:v>
                </c:pt>
                <c:pt idx="194">
                  <c:v>4615.6500000000005</c:v>
                </c:pt>
                <c:pt idx="195">
                  <c:v>4639.3200000000006</c:v>
                </c:pt>
                <c:pt idx="196">
                  <c:v>4662.9900000000007</c:v>
                </c:pt>
                <c:pt idx="197">
                  <c:v>4686.6600000000008</c:v>
                </c:pt>
                <c:pt idx="198">
                  <c:v>4710.33</c:v>
                </c:pt>
                <c:pt idx="199">
                  <c:v>4734</c:v>
                </c:pt>
                <c:pt idx="200">
                  <c:v>4757.67</c:v>
                </c:pt>
                <c:pt idx="201">
                  <c:v>4781.34</c:v>
                </c:pt>
                <c:pt idx="202">
                  <c:v>4805.01</c:v>
                </c:pt>
                <c:pt idx="203">
                  <c:v>4828.68</c:v>
                </c:pt>
                <c:pt idx="204">
                  <c:v>4852.3500000000004</c:v>
                </c:pt>
                <c:pt idx="205">
                  <c:v>4876.0200000000004</c:v>
                </c:pt>
                <c:pt idx="206">
                  <c:v>4899.6900000000005</c:v>
                </c:pt>
                <c:pt idx="207">
                  <c:v>4923.3600000000006</c:v>
                </c:pt>
                <c:pt idx="208">
                  <c:v>4947.0300000000007</c:v>
                </c:pt>
                <c:pt idx="209">
                  <c:v>4970.7000000000007</c:v>
                </c:pt>
                <c:pt idx="210">
                  <c:v>4994.3700000000008</c:v>
                </c:pt>
                <c:pt idx="211">
                  <c:v>5018.04</c:v>
                </c:pt>
                <c:pt idx="212">
                  <c:v>5041.71</c:v>
                </c:pt>
                <c:pt idx="213">
                  <c:v>5065.38</c:v>
                </c:pt>
                <c:pt idx="214">
                  <c:v>5089.05</c:v>
                </c:pt>
                <c:pt idx="215">
                  <c:v>5112.72</c:v>
                </c:pt>
                <c:pt idx="216">
                  <c:v>5136.3900000000003</c:v>
                </c:pt>
                <c:pt idx="217">
                  <c:v>5160.0600000000004</c:v>
                </c:pt>
                <c:pt idx="218">
                  <c:v>5183.7300000000005</c:v>
                </c:pt>
                <c:pt idx="219">
                  <c:v>5207.4000000000005</c:v>
                </c:pt>
                <c:pt idx="220">
                  <c:v>5231.0700000000006</c:v>
                </c:pt>
                <c:pt idx="221">
                  <c:v>5254.7400000000007</c:v>
                </c:pt>
                <c:pt idx="222">
                  <c:v>5278.4100000000008</c:v>
                </c:pt>
                <c:pt idx="223">
                  <c:v>5302.08</c:v>
                </c:pt>
                <c:pt idx="224">
                  <c:v>5325.75</c:v>
                </c:pt>
                <c:pt idx="225">
                  <c:v>5349.42</c:v>
                </c:pt>
                <c:pt idx="226">
                  <c:v>5373.09</c:v>
                </c:pt>
                <c:pt idx="227">
                  <c:v>5396.76</c:v>
                </c:pt>
                <c:pt idx="228">
                  <c:v>5420.43</c:v>
                </c:pt>
                <c:pt idx="229">
                  <c:v>5444.1</c:v>
                </c:pt>
                <c:pt idx="230">
                  <c:v>5467.77</c:v>
                </c:pt>
                <c:pt idx="231">
                  <c:v>5491.4400000000005</c:v>
                </c:pt>
                <c:pt idx="232">
                  <c:v>5515.1100000000006</c:v>
                </c:pt>
                <c:pt idx="233">
                  <c:v>5538.7800000000007</c:v>
                </c:pt>
                <c:pt idx="234">
                  <c:v>5562.4500000000007</c:v>
                </c:pt>
                <c:pt idx="235">
                  <c:v>5586.1200000000008</c:v>
                </c:pt>
                <c:pt idx="236">
                  <c:v>5609.79</c:v>
                </c:pt>
                <c:pt idx="237">
                  <c:v>5633.46</c:v>
                </c:pt>
                <c:pt idx="238">
                  <c:v>5657.13</c:v>
                </c:pt>
                <c:pt idx="239">
                  <c:v>5680.8</c:v>
                </c:pt>
                <c:pt idx="240">
                  <c:v>5704.47</c:v>
                </c:pt>
                <c:pt idx="241">
                  <c:v>5728.14</c:v>
                </c:pt>
                <c:pt idx="242">
                  <c:v>5751.81</c:v>
                </c:pt>
                <c:pt idx="243">
                  <c:v>5775.4800000000005</c:v>
                </c:pt>
                <c:pt idx="244">
                  <c:v>5799.1500000000005</c:v>
                </c:pt>
                <c:pt idx="245">
                  <c:v>5822.8200000000006</c:v>
                </c:pt>
                <c:pt idx="246">
                  <c:v>5846.4900000000007</c:v>
                </c:pt>
                <c:pt idx="247">
                  <c:v>5870.1600000000008</c:v>
                </c:pt>
                <c:pt idx="248">
                  <c:v>5893.8300000000008</c:v>
                </c:pt>
                <c:pt idx="249">
                  <c:v>5917.5</c:v>
                </c:pt>
                <c:pt idx="250">
                  <c:v>5941.17</c:v>
                </c:pt>
                <c:pt idx="251">
                  <c:v>5964.84</c:v>
                </c:pt>
                <c:pt idx="252">
                  <c:v>5988.51</c:v>
                </c:pt>
                <c:pt idx="253">
                  <c:v>6012.18</c:v>
                </c:pt>
                <c:pt idx="254">
                  <c:v>6035.85</c:v>
                </c:pt>
                <c:pt idx="255">
                  <c:v>6059.52</c:v>
                </c:pt>
                <c:pt idx="256">
                  <c:v>6083.1900000000005</c:v>
                </c:pt>
                <c:pt idx="257">
                  <c:v>6106.8600000000006</c:v>
                </c:pt>
                <c:pt idx="258">
                  <c:v>6130.5300000000007</c:v>
                </c:pt>
                <c:pt idx="259">
                  <c:v>6154.2000000000007</c:v>
                </c:pt>
                <c:pt idx="260">
                  <c:v>6177.8700000000008</c:v>
                </c:pt>
                <c:pt idx="261">
                  <c:v>6201.5400000000009</c:v>
                </c:pt>
                <c:pt idx="262">
                  <c:v>6225.21</c:v>
                </c:pt>
                <c:pt idx="263">
                  <c:v>6248.88</c:v>
                </c:pt>
                <c:pt idx="264">
                  <c:v>6272.55</c:v>
                </c:pt>
                <c:pt idx="265">
                  <c:v>6296.22</c:v>
                </c:pt>
                <c:pt idx="266">
                  <c:v>6319.89</c:v>
                </c:pt>
                <c:pt idx="267">
                  <c:v>6343.56</c:v>
                </c:pt>
                <c:pt idx="268">
                  <c:v>6367.2300000000005</c:v>
                </c:pt>
                <c:pt idx="269">
                  <c:v>6390.9000000000005</c:v>
                </c:pt>
                <c:pt idx="270">
                  <c:v>6414.5700000000006</c:v>
                </c:pt>
                <c:pt idx="271">
                  <c:v>6438.2400000000007</c:v>
                </c:pt>
                <c:pt idx="272">
                  <c:v>6461.9100000000008</c:v>
                </c:pt>
                <c:pt idx="273">
                  <c:v>6485.5800000000008</c:v>
                </c:pt>
                <c:pt idx="274">
                  <c:v>6509.2500000000009</c:v>
                </c:pt>
                <c:pt idx="275">
                  <c:v>6532.92</c:v>
                </c:pt>
                <c:pt idx="276">
                  <c:v>6556.59</c:v>
                </c:pt>
                <c:pt idx="277">
                  <c:v>6580.26</c:v>
                </c:pt>
                <c:pt idx="278">
                  <c:v>6603.93</c:v>
                </c:pt>
                <c:pt idx="279">
                  <c:v>6627.6</c:v>
                </c:pt>
                <c:pt idx="280">
                  <c:v>6651.27</c:v>
                </c:pt>
                <c:pt idx="281">
                  <c:v>6674.9400000000005</c:v>
                </c:pt>
                <c:pt idx="282">
                  <c:v>6698.6100000000006</c:v>
                </c:pt>
                <c:pt idx="283">
                  <c:v>6722.2800000000007</c:v>
                </c:pt>
                <c:pt idx="284">
                  <c:v>6745.9500000000007</c:v>
                </c:pt>
                <c:pt idx="285">
                  <c:v>6769.6200000000008</c:v>
                </c:pt>
                <c:pt idx="286">
                  <c:v>6793.2900000000009</c:v>
                </c:pt>
                <c:pt idx="287">
                  <c:v>6816.9600000000009</c:v>
                </c:pt>
                <c:pt idx="288">
                  <c:v>6840.63</c:v>
                </c:pt>
                <c:pt idx="289">
                  <c:v>6864.3</c:v>
                </c:pt>
                <c:pt idx="290">
                  <c:v>6887.97</c:v>
                </c:pt>
                <c:pt idx="291">
                  <c:v>6911.64</c:v>
                </c:pt>
                <c:pt idx="292">
                  <c:v>6935.31</c:v>
                </c:pt>
                <c:pt idx="293">
                  <c:v>6958.9800000000005</c:v>
                </c:pt>
                <c:pt idx="294">
                  <c:v>6982.6500000000005</c:v>
                </c:pt>
                <c:pt idx="295">
                  <c:v>7006.3200000000006</c:v>
                </c:pt>
                <c:pt idx="296">
                  <c:v>7029.9900000000007</c:v>
                </c:pt>
                <c:pt idx="297">
                  <c:v>7053.6600000000008</c:v>
                </c:pt>
                <c:pt idx="298">
                  <c:v>7077.3300000000008</c:v>
                </c:pt>
                <c:pt idx="299">
                  <c:v>7101.0000000000009</c:v>
                </c:pt>
                <c:pt idx="300">
                  <c:v>7124.67</c:v>
                </c:pt>
                <c:pt idx="301">
                  <c:v>7148.34</c:v>
                </c:pt>
                <c:pt idx="302">
                  <c:v>7172.01</c:v>
                </c:pt>
                <c:pt idx="303">
                  <c:v>7195.68</c:v>
                </c:pt>
                <c:pt idx="304">
                  <c:v>7219.35</c:v>
                </c:pt>
                <c:pt idx="305">
                  <c:v>7243.02</c:v>
                </c:pt>
                <c:pt idx="306">
                  <c:v>7266.6900000000005</c:v>
                </c:pt>
                <c:pt idx="307">
                  <c:v>7290.3600000000006</c:v>
                </c:pt>
                <c:pt idx="308">
                  <c:v>7314.0300000000007</c:v>
                </c:pt>
                <c:pt idx="309">
                  <c:v>7337.7000000000007</c:v>
                </c:pt>
                <c:pt idx="310">
                  <c:v>7361.3700000000008</c:v>
                </c:pt>
                <c:pt idx="311">
                  <c:v>7385.0400000000009</c:v>
                </c:pt>
                <c:pt idx="312">
                  <c:v>7408.7100000000009</c:v>
                </c:pt>
                <c:pt idx="313">
                  <c:v>7432.38</c:v>
                </c:pt>
                <c:pt idx="314">
                  <c:v>7456.05</c:v>
                </c:pt>
                <c:pt idx="315">
                  <c:v>7479.72</c:v>
                </c:pt>
                <c:pt idx="316">
                  <c:v>7503.39</c:v>
                </c:pt>
                <c:pt idx="317">
                  <c:v>7527.06</c:v>
                </c:pt>
                <c:pt idx="318">
                  <c:v>7550.7300000000005</c:v>
                </c:pt>
                <c:pt idx="319">
                  <c:v>7574.4000000000005</c:v>
                </c:pt>
                <c:pt idx="320">
                  <c:v>7598.0700000000006</c:v>
                </c:pt>
                <c:pt idx="321">
                  <c:v>7621.7400000000007</c:v>
                </c:pt>
                <c:pt idx="322">
                  <c:v>7645.4100000000008</c:v>
                </c:pt>
                <c:pt idx="323">
                  <c:v>7669.0800000000008</c:v>
                </c:pt>
                <c:pt idx="324">
                  <c:v>7692.7500000000009</c:v>
                </c:pt>
                <c:pt idx="325">
                  <c:v>7716.420000000001</c:v>
                </c:pt>
                <c:pt idx="326">
                  <c:v>7740.09</c:v>
                </c:pt>
                <c:pt idx="327">
                  <c:v>7763.76</c:v>
                </c:pt>
                <c:pt idx="328">
                  <c:v>7787.43</c:v>
                </c:pt>
                <c:pt idx="329">
                  <c:v>7811.1</c:v>
                </c:pt>
                <c:pt idx="330">
                  <c:v>7834.77</c:v>
                </c:pt>
                <c:pt idx="331">
                  <c:v>7858.4400000000005</c:v>
                </c:pt>
                <c:pt idx="332">
                  <c:v>7882.1100000000006</c:v>
                </c:pt>
                <c:pt idx="333">
                  <c:v>7905.7800000000007</c:v>
                </c:pt>
                <c:pt idx="334">
                  <c:v>7929.4500000000007</c:v>
                </c:pt>
                <c:pt idx="335">
                  <c:v>7953.1200000000008</c:v>
                </c:pt>
                <c:pt idx="336">
                  <c:v>7976.7900000000009</c:v>
                </c:pt>
                <c:pt idx="337">
                  <c:v>8000.4600000000009</c:v>
                </c:pt>
                <c:pt idx="338">
                  <c:v>8024.130000000001</c:v>
                </c:pt>
                <c:pt idx="339">
                  <c:v>8047.8</c:v>
                </c:pt>
                <c:pt idx="340">
                  <c:v>8071.47</c:v>
                </c:pt>
                <c:pt idx="341">
                  <c:v>8095.14</c:v>
                </c:pt>
                <c:pt idx="342">
                  <c:v>8118.81</c:v>
                </c:pt>
                <c:pt idx="343">
                  <c:v>8142.4800000000005</c:v>
                </c:pt>
                <c:pt idx="344">
                  <c:v>8166.1500000000005</c:v>
                </c:pt>
                <c:pt idx="345">
                  <c:v>8189.8200000000006</c:v>
                </c:pt>
                <c:pt idx="346">
                  <c:v>8213.49</c:v>
                </c:pt>
                <c:pt idx="347">
                  <c:v>8237.16</c:v>
                </c:pt>
                <c:pt idx="348">
                  <c:v>8260.83</c:v>
                </c:pt>
                <c:pt idx="349">
                  <c:v>8284.5</c:v>
                </c:pt>
                <c:pt idx="350">
                  <c:v>8308.17</c:v>
                </c:pt>
                <c:pt idx="351">
                  <c:v>8331.84</c:v>
                </c:pt>
                <c:pt idx="352">
                  <c:v>8355.51</c:v>
                </c:pt>
                <c:pt idx="353">
                  <c:v>8379.18</c:v>
                </c:pt>
                <c:pt idx="354">
                  <c:v>8402.85</c:v>
                </c:pt>
                <c:pt idx="355">
                  <c:v>8426.52</c:v>
                </c:pt>
                <c:pt idx="356">
                  <c:v>8450.19</c:v>
                </c:pt>
                <c:pt idx="357">
                  <c:v>8473.86</c:v>
                </c:pt>
                <c:pt idx="358">
                  <c:v>8497.5300000000007</c:v>
                </c:pt>
                <c:pt idx="359">
                  <c:v>8521.2000000000007</c:v>
                </c:pt>
                <c:pt idx="360">
                  <c:v>8544.8700000000008</c:v>
                </c:pt>
                <c:pt idx="361">
                  <c:v>8568.5400000000009</c:v>
                </c:pt>
                <c:pt idx="362">
                  <c:v>8592.2100000000009</c:v>
                </c:pt>
                <c:pt idx="363">
                  <c:v>8615.880000000001</c:v>
                </c:pt>
                <c:pt idx="364">
                  <c:v>8639.5500000000011</c:v>
                </c:pt>
              </c:numCache>
            </c:numRef>
          </c:val>
          <c:smooth val="0"/>
          <c:extLst>
            <c:ext xmlns:c16="http://schemas.microsoft.com/office/drawing/2014/chart" uri="{C3380CC4-5D6E-409C-BE32-E72D297353CC}">
              <c16:uniqueId val="{00000000-996E-4C6D-A5B8-A5869A176BEE}"/>
            </c:ext>
          </c:extLst>
        </c:ser>
        <c:ser>
          <c:idx val="1"/>
          <c:order val="1"/>
          <c:tx>
            <c:strRef>
              <c:f>'Day Pass vs. Year Pass'!$P$2</c:f>
              <c:strCache>
                <c:ptCount val="1"/>
                <c:pt idx="0">
                  <c:v>Year Pass (Member)</c:v>
                </c:pt>
              </c:strCache>
            </c:strRef>
          </c:tx>
          <c:spPr>
            <a:ln w="28575" cap="rnd">
              <a:solidFill>
                <a:srgbClr val="37D9E1"/>
              </a:solidFill>
              <a:round/>
            </a:ln>
            <a:effectLst/>
          </c:spPr>
          <c:marker>
            <c:symbol val="none"/>
          </c:marker>
          <c:cat>
            <c:numRef>
              <c:f>'Day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'Day Pass vs. Year Pass'!$P$3:$P$367</c:f>
              <c:numCache>
                <c:formatCode>_("$"* #,##0.00_);_("$"* \(#,##0.00\);_("$"* "-"??_);_(@_)</c:formatCode>
                <c:ptCount val="365"/>
                <c:pt idx="0">
                  <c:v>145.79</c:v>
                </c:pt>
                <c:pt idx="1">
                  <c:v>147.68</c:v>
                </c:pt>
                <c:pt idx="2">
                  <c:v>149.57</c:v>
                </c:pt>
                <c:pt idx="3">
                  <c:v>151.46</c:v>
                </c:pt>
                <c:pt idx="4">
                  <c:v>153.35</c:v>
                </c:pt>
                <c:pt idx="5">
                  <c:v>155.24</c:v>
                </c:pt>
                <c:pt idx="6">
                  <c:v>157.13</c:v>
                </c:pt>
                <c:pt idx="7">
                  <c:v>159.02000000000001</c:v>
                </c:pt>
                <c:pt idx="8">
                  <c:v>160.91</c:v>
                </c:pt>
                <c:pt idx="9">
                  <c:v>162.80000000000001</c:v>
                </c:pt>
                <c:pt idx="10">
                  <c:v>164.69</c:v>
                </c:pt>
                <c:pt idx="11">
                  <c:v>166.58</c:v>
                </c:pt>
                <c:pt idx="12">
                  <c:v>168.47</c:v>
                </c:pt>
                <c:pt idx="13">
                  <c:v>170.36</c:v>
                </c:pt>
                <c:pt idx="14">
                  <c:v>172.25</c:v>
                </c:pt>
                <c:pt idx="15">
                  <c:v>174.14000000000001</c:v>
                </c:pt>
                <c:pt idx="16">
                  <c:v>176.03</c:v>
                </c:pt>
                <c:pt idx="17">
                  <c:v>177.92000000000002</c:v>
                </c:pt>
                <c:pt idx="18">
                  <c:v>179.81</c:v>
                </c:pt>
                <c:pt idx="19">
                  <c:v>181.7</c:v>
                </c:pt>
                <c:pt idx="20">
                  <c:v>183.59</c:v>
                </c:pt>
                <c:pt idx="21">
                  <c:v>185.48000000000002</c:v>
                </c:pt>
                <c:pt idx="22">
                  <c:v>187.37</c:v>
                </c:pt>
                <c:pt idx="23">
                  <c:v>189.26</c:v>
                </c:pt>
                <c:pt idx="24">
                  <c:v>191.15</c:v>
                </c:pt>
                <c:pt idx="25">
                  <c:v>193.04000000000002</c:v>
                </c:pt>
                <c:pt idx="26">
                  <c:v>194.93</c:v>
                </c:pt>
                <c:pt idx="27">
                  <c:v>196.82</c:v>
                </c:pt>
                <c:pt idx="28">
                  <c:v>198.71</c:v>
                </c:pt>
                <c:pt idx="29">
                  <c:v>200.6</c:v>
                </c:pt>
                <c:pt idx="30">
                  <c:v>202.49</c:v>
                </c:pt>
                <c:pt idx="31">
                  <c:v>204.38</c:v>
                </c:pt>
                <c:pt idx="32">
                  <c:v>206.27</c:v>
                </c:pt>
                <c:pt idx="33">
                  <c:v>208.16</c:v>
                </c:pt>
                <c:pt idx="34">
                  <c:v>210.05</c:v>
                </c:pt>
                <c:pt idx="35">
                  <c:v>211.94</c:v>
                </c:pt>
                <c:pt idx="36">
                  <c:v>213.82999999999998</c:v>
                </c:pt>
                <c:pt idx="37">
                  <c:v>215.72</c:v>
                </c:pt>
                <c:pt idx="38">
                  <c:v>217.61</c:v>
                </c:pt>
                <c:pt idx="39">
                  <c:v>219.5</c:v>
                </c:pt>
                <c:pt idx="40">
                  <c:v>221.39</c:v>
                </c:pt>
                <c:pt idx="41">
                  <c:v>223.28</c:v>
                </c:pt>
                <c:pt idx="42">
                  <c:v>225.17000000000002</c:v>
                </c:pt>
                <c:pt idx="43">
                  <c:v>227.06</c:v>
                </c:pt>
                <c:pt idx="44">
                  <c:v>228.95</c:v>
                </c:pt>
                <c:pt idx="45">
                  <c:v>230.84</c:v>
                </c:pt>
                <c:pt idx="46">
                  <c:v>232.73000000000002</c:v>
                </c:pt>
                <c:pt idx="47">
                  <c:v>234.62</c:v>
                </c:pt>
                <c:pt idx="48">
                  <c:v>236.51</c:v>
                </c:pt>
                <c:pt idx="49">
                  <c:v>238.4</c:v>
                </c:pt>
                <c:pt idx="50">
                  <c:v>240.29000000000002</c:v>
                </c:pt>
                <c:pt idx="51">
                  <c:v>242.18</c:v>
                </c:pt>
                <c:pt idx="52">
                  <c:v>244.07</c:v>
                </c:pt>
                <c:pt idx="53">
                  <c:v>245.95999999999998</c:v>
                </c:pt>
                <c:pt idx="54">
                  <c:v>247.85</c:v>
                </c:pt>
                <c:pt idx="55">
                  <c:v>249.74</c:v>
                </c:pt>
                <c:pt idx="56">
                  <c:v>251.63</c:v>
                </c:pt>
                <c:pt idx="57">
                  <c:v>253.51999999999998</c:v>
                </c:pt>
                <c:pt idx="58">
                  <c:v>255.41</c:v>
                </c:pt>
                <c:pt idx="59">
                  <c:v>257.3</c:v>
                </c:pt>
                <c:pt idx="60">
                  <c:v>259.19</c:v>
                </c:pt>
                <c:pt idx="61">
                  <c:v>261.08</c:v>
                </c:pt>
                <c:pt idx="62">
                  <c:v>262.97000000000003</c:v>
                </c:pt>
                <c:pt idx="63">
                  <c:v>264.86</c:v>
                </c:pt>
                <c:pt idx="64">
                  <c:v>266.75</c:v>
                </c:pt>
                <c:pt idx="65">
                  <c:v>268.64</c:v>
                </c:pt>
                <c:pt idx="66">
                  <c:v>270.52999999999997</c:v>
                </c:pt>
                <c:pt idx="67">
                  <c:v>272.41999999999996</c:v>
                </c:pt>
                <c:pt idx="68">
                  <c:v>274.31</c:v>
                </c:pt>
                <c:pt idx="69">
                  <c:v>276.2</c:v>
                </c:pt>
                <c:pt idx="70">
                  <c:v>278.09000000000003</c:v>
                </c:pt>
                <c:pt idx="71">
                  <c:v>279.98</c:v>
                </c:pt>
                <c:pt idx="72">
                  <c:v>281.87</c:v>
                </c:pt>
                <c:pt idx="73">
                  <c:v>283.76</c:v>
                </c:pt>
                <c:pt idx="74">
                  <c:v>285.64999999999998</c:v>
                </c:pt>
                <c:pt idx="75">
                  <c:v>287.53999999999996</c:v>
                </c:pt>
                <c:pt idx="76">
                  <c:v>289.43</c:v>
                </c:pt>
                <c:pt idx="77">
                  <c:v>291.32</c:v>
                </c:pt>
                <c:pt idx="78">
                  <c:v>293.21000000000004</c:v>
                </c:pt>
                <c:pt idx="79">
                  <c:v>295.10000000000002</c:v>
                </c:pt>
                <c:pt idx="80">
                  <c:v>296.99</c:v>
                </c:pt>
                <c:pt idx="81">
                  <c:v>298.88</c:v>
                </c:pt>
                <c:pt idx="82">
                  <c:v>300.77</c:v>
                </c:pt>
                <c:pt idx="83">
                  <c:v>302.65999999999997</c:v>
                </c:pt>
                <c:pt idx="84">
                  <c:v>304.55</c:v>
                </c:pt>
                <c:pt idx="85">
                  <c:v>306.44</c:v>
                </c:pt>
                <c:pt idx="86">
                  <c:v>308.33</c:v>
                </c:pt>
                <c:pt idx="87">
                  <c:v>310.22000000000003</c:v>
                </c:pt>
                <c:pt idx="88">
                  <c:v>312.11</c:v>
                </c:pt>
                <c:pt idx="89">
                  <c:v>314</c:v>
                </c:pt>
                <c:pt idx="90">
                  <c:v>315.89</c:v>
                </c:pt>
                <c:pt idx="91">
                  <c:v>317.77999999999997</c:v>
                </c:pt>
                <c:pt idx="92">
                  <c:v>319.66999999999996</c:v>
                </c:pt>
                <c:pt idx="93">
                  <c:v>321.56</c:v>
                </c:pt>
                <c:pt idx="94">
                  <c:v>323.45</c:v>
                </c:pt>
                <c:pt idx="95">
                  <c:v>325.34000000000003</c:v>
                </c:pt>
                <c:pt idx="96">
                  <c:v>327.23</c:v>
                </c:pt>
                <c:pt idx="97">
                  <c:v>329.12</c:v>
                </c:pt>
                <c:pt idx="98">
                  <c:v>331.01</c:v>
                </c:pt>
                <c:pt idx="99">
                  <c:v>332.9</c:v>
                </c:pt>
                <c:pt idx="100">
                  <c:v>334.78999999999996</c:v>
                </c:pt>
                <c:pt idx="101">
                  <c:v>336.68</c:v>
                </c:pt>
                <c:pt idx="102">
                  <c:v>338.57</c:v>
                </c:pt>
                <c:pt idx="103">
                  <c:v>340.46000000000004</c:v>
                </c:pt>
                <c:pt idx="104">
                  <c:v>342.35</c:v>
                </c:pt>
                <c:pt idx="105">
                  <c:v>344.24</c:v>
                </c:pt>
                <c:pt idx="106">
                  <c:v>346.13</c:v>
                </c:pt>
                <c:pt idx="107">
                  <c:v>348.02</c:v>
                </c:pt>
                <c:pt idx="108">
                  <c:v>349.90999999999997</c:v>
                </c:pt>
                <c:pt idx="109">
                  <c:v>351.79999999999995</c:v>
                </c:pt>
                <c:pt idx="110">
                  <c:v>353.69</c:v>
                </c:pt>
                <c:pt idx="111">
                  <c:v>355.58</c:v>
                </c:pt>
                <c:pt idx="112">
                  <c:v>357.47</c:v>
                </c:pt>
                <c:pt idx="113">
                  <c:v>359.36</c:v>
                </c:pt>
                <c:pt idx="114">
                  <c:v>361.25</c:v>
                </c:pt>
                <c:pt idx="115">
                  <c:v>363.14</c:v>
                </c:pt>
                <c:pt idx="116">
                  <c:v>365.03</c:v>
                </c:pt>
                <c:pt idx="117">
                  <c:v>366.91999999999996</c:v>
                </c:pt>
                <c:pt idx="118">
                  <c:v>368.81</c:v>
                </c:pt>
                <c:pt idx="119">
                  <c:v>370.7</c:v>
                </c:pt>
                <c:pt idx="120">
                  <c:v>372.59000000000003</c:v>
                </c:pt>
                <c:pt idx="121">
                  <c:v>374.48</c:v>
                </c:pt>
                <c:pt idx="122">
                  <c:v>376.37</c:v>
                </c:pt>
                <c:pt idx="123">
                  <c:v>378.26</c:v>
                </c:pt>
                <c:pt idx="124">
                  <c:v>380.15</c:v>
                </c:pt>
                <c:pt idx="125">
                  <c:v>382.03999999999996</c:v>
                </c:pt>
                <c:pt idx="126">
                  <c:v>383.93</c:v>
                </c:pt>
                <c:pt idx="127">
                  <c:v>385.82</c:v>
                </c:pt>
                <c:pt idx="128">
                  <c:v>387.71</c:v>
                </c:pt>
                <c:pt idx="129">
                  <c:v>389.6</c:v>
                </c:pt>
                <c:pt idx="130">
                  <c:v>391.49</c:v>
                </c:pt>
                <c:pt idx="131">
                  <c:v>393.38</c:v>
                </c:pt>
                <c:pt idx="132">
                  <c:v>395.27</c:v>
                </c:pt>
                <c:pt idx="133">
                  <c:v>397.15999999999997</c:v>
                </c:pt>
                <c:pt idx="134">
                  <c:v>399.04999999999995</c:v>
                </c:pt>
                <c:pt idx="135">
                  <c:v>400.93999999999994</c:v>
                </c:pt>
                <c:pt idx="136">
                  <c:v>402.83000000000004</c:v>
                </c:pt>
                <c:pt idx="137">
                  <c:v>404.72</c:v>
                </c:pt>
                <c:pt idx="138">
                  <c:v>406.61</c:v>
                </c:pt>
                <c:pt idx="139">
                  <c:v>408.5</c:v>
                </c:pt>
                <c:pt idx="140">
                  <c:v>410.39</c:v>
                </c:pt>
                <c:pt idx="141">
                  <c:v>412.28</c:v>
                </c:pt>
                <c:pt idx="142">
                  <c:v>414.16999999999996</c:v>
                </c:pt>
                <c:pt idx="143">
                  <c:v>416.05999999999995</c:v>
                </c:pt>
                <c:pt idx="144">
                  <c:v>417.95000000000005</c:v>
                </c:pt>
                <c:pt idx="145">
                  <c:v>419.84000000000003</c:v>
                </c:pt>
                <c:pt idx="146">
                  <c:v>421.73</c:v>
                </c:pt>
                <c:pt idx="147">
                  <c:v>423.62</c:v>
                </c:pt>
                <c:pt idx="148">
                  <c:v>425.51</c:v>
                </c:pt>
                <c:pt idx="149">
                  <c:v>427.4</c:v>
                </c:pt>
                <c:pt idx="150">
                  <c:v>429.28999999999996</c:v>
                </c:pt>
                <c:pt idx="151">
                  <c:v>431.17999999999995</c:v>
                </c:pt>
                <c:pt idx="152">
                  <c:v>433.06999999999994</c:v>
                </c:pt>
                <c:pt idx="153">
                  <c:v>434.96000000000004</c:v>
                </c:pt>
                <c:pt idx="154">
                  <c:v>436.85</c:v>
                </c:pt>
                <c:pt idx="155">
                  <c:v>438.74</c:v>
                </c:pt>
                <c:pt idx="156">
                  <c:v>440.63</c:v>
                </c:pt>
                <c:pt idx="157">
                  <c:v>442.52</c:v>
                </c:pt>
                <c:pt idx="158">
                  <c:v>444.40999999999997</c:v>
                </c:pt>
                <c:pt idx="159">
                  <c:v>446.29999999999995</c:v>
                </c:pt>
                <c:pt idx="160">
                  <c:v>448.18999999999994</c:v>
                </c:pt>
                <c:pt idx="161">
                  <c:v>450.08000000000004</c:v>
                </c:pt>
                <c:pt idx="162">
                  <c:v>451.97</c:v>
                </c:pt>
                <c:pt idx="163">
                  <c:v>453.86</c:v>
                </c:pt>
                <c:pt idx="164">
                  <c:v>455.75</c:v>
                </c:pt>
                <c:pt idx="165">
                  <c:v>457.64</c:v>
                </c:pt>
                <c:pt idx="166">
                  <c:v>459.53</c:v>
                </c:pt>
                <c:pt idx="167">
                  <c:v>461.41999999999996</c:v>
                </c:pt>
                <c:pt idx="168">
                  <c:v>463.30999999999995</c:v>
                </c:pt>
                <c:pt idx="169">
                  <c:v>465.20000000000005</c:v>
                </c:pt>
                <c:pt idx="170">
                  <c:v>467.09000000000003</c:v>
                </c:pt>
                <c:pt idx="171">
                  <c:v>468.98</c:v>
                </c:pt>
                <c:pt idx="172">
                  <c:v>470.87</c:v>
                </c:pt>
                <c:pt idx="173">
                  <c:v>472.76</c:v>
                </c:pt>
                <c:pt idx="174">
                  <c:v>474.65</c:v>
                </c:pt>
                <c:pt idx="175">
                  <c:v>476.53999999999996</c:v>
                </c:pt>
                <c:pt idx="176">
                  <c:v>478.42999999999995</c:v>
                </c:pt>
                <c:pt idx="177">
                  <c:v>480.31999999999994</c:v>
                </c:pt>
                <c:pt idx="178">
                  <c:v>482.21000000000004</c:v>
                </c:pt>
                <c:pt idx="179">
                  <c:v>484.1</c:v>
                </c:pt>
                <c:pt idx="180">
                  <c:v>485.99</c:v>
                </c:pt>
                <c:pt idx="181">
                  <c:v>487.88</c:v>
                </c:pt>
                <c:pt idx="182">
                  <c:v>489.77</c:v>
                </c:pt>
                <c:pt idx="183">
                  <c:v>491.65999999999997</c:v>
                </c:pt>
                <c:pt idx="184">
                  <c:v>493.54999999999995</c:v>
                </c:pt>
                <c:pt idx="185">
                  <c:v>495.43999999999994</c:v>
                </c:pt>
                <c:pt idx="186">
                  <c:v>497.33000000000004</c:v>
                </c:pt>
                <c:pt idx="187">
                  <c:v>499.22</c:v>
                </c:pt>
                <c:pt idx="188">
                  <c:v>501.11</c:v>
                </c:pt>
                <c:pt idx="189">
                  <c:v>503</c:v>
                </c:pt>
                <c:pt idx="190">
                  <c:v>504.89</c:v>
                </c:pt>
                <c:pt idx="191">
                  <c:v>506.78</c:v>
                </c:pt>
                <c:pt idx="192">
                  <c:v>508.66999999999996</c:v>
                </c:pt>
                <c:pt idx="193">
                  <c:v>510.55999999999995</c:v>
                </c:pt>
                <c:pt idx="194">
                  <c:v>512.44999999999993</c:v>
                </c:pt>
                <c:pt idx="195">
                  <c:v>514.34</c:v>
                </c:pt>
                <c:pt idx="196">
                  <c:v>516.23</c:v>
                </c:pt>
                <c:pt idx="197">
                  <c:v>518.12</c:v>
                </c:pt>
                <c:pt idx="198">
                  <c:v>520.01</c:v>
                </c:pt>
                <c:pt idx="199">
                  <c:v>521.9</c:v>
                </c:pt>
                <c:pt idx="200">
                  <c:v>523.79</c:v>
                </c:pt>
                <c:pt idx="201">
                  <c:v>525.67999999999995</c:v>
                </c:pt>
                <c:pt idx="202">
                  <c:v>527.56999999999994</c:v>
                </c:pt>
                <c:pt idx="203">
                  <c:v>529.46</c:v>
                </c:pt>
                <c:pt idx="204">
                  <c:v>531.35</c:v>
                </c:pt>
                <c:pt idx="205">
                  <c:v>533.24</c:v>
                </c:pt>
                <c:pt idx="206">
                  <c:v>535.13</c:v>
                </c:pt>
                <c:pt idx="207">
                  <c:v>537.02</c:v>
                </c:pt>
                <c:pt idx="208">
                  <c:v>538.91</c:v>
                </c:pt>
                <c:pt idx="209">
                  <c:v>540.79999999999995</c:v>
                </c:pt>
                <c:pt idx="210">
                  <c:v>542.68999999999994</c:v>
                </c:pt>
                <c:pt idx="211">
                  <c:v>544.58000000000004</c:v>
                </c:pt>
                <c:pt idx="212">
                  <c:v>546.47</c:v>
                </c:pt>
                <c:pt idx="213">
                  <c:v>548.36</c:v>
                </c:pt>
                <c:pt idx="214">
                  <c:v>550.25</c:v>
                </c:pt>
                <c:pt idx="215">
                  <c:v>552.14</c:v>
                </c:pt>
                <c:pt idx="216">
                  <c:v>554.03</c:v>
                </c:pt>
                <c:pt idx="217">
                  <c:v>555.91999999999996</c:v>
                </c:pt>
                <c:pt idx="218">
                  <c:v>557.80999999999995</c:v>
                </c:pt>
                <c:pt idx="219">
                  <c:v>559.69999999999993</c:v>
                </c:pt>
                <c:pt idx="220">
                  <c:v>561.59</c:v>
                </c:pt>
                <c:pt idx="221">
                  <c:v>563.48</c:v>
                </c:pt>
                <c:pt idx="222">
                  <c:v>565.37</c:v>
                </c:pt>
                <c:pt idx="223">
                  <c:v>567.26</c:v>
                </c:pt>
                <c:pt idx="224">
                  <c:v>569.15</c:v>
                </c:pt>
                <c:pt idx="225">
                  <c:v>571.04</c:v>
                </c:pt>
                <c:pt idx="226">
                  <c:v>572.92999999999995</c:v>
                </c:pt>
                <c:pt idx="227">
                  <c:v>574.81999999999994</c:v>
                </c:pt>
                <c:pt idx="228">
                  <c:v>576.71</c:v>
                </c:pt>
                <c:pt idx="229">
                  <c:v>578.6</c:v>
                </c:pt>
                <c:pt idx="230">
                  <c:v>580.49</c:v>
                </c:pt>
                <c:pt idx="231">
                  <c:v>582.38</c:v>
                </c:pt>
                <c:pt idx="232">
                  <c:v>584.27</c:v>
                </c:pt>
                <c:pt idx="233">
                  <c:v>586.16</c:v>
                </c:pt>
                <c:pt idx="234">
                  <c:v>588.04999999999995</c:v>
                </c:pt>
                <c:pt idx="235">
                  <c:v>589.93999999999994</c:v>
                </c:pt>
                <c:pt idx="236">
                  <c:v>591.82999999999993</c:v>
                </c:pt>
                <c:pt idx="237">
                  <c:v>593.72</c:v>
                </c:pt>
                <c:pt idx="238">
                  <c:v>595.61</c:v>
                </c:pt>
                <c:pt idx="239">
                  <c:v>597.5</c:v>
                </c:pt>
                <c:pt idx="240">
                  <c:v>599.39</c:v>
                </c:pt>
                <c:pt idx="241">
                  <c:v>601.28</c:v>
                </c:pt>
                <c:pt idx="242">
                  <c:v>603.16999999999996</c:v>
                </c:pt>
                <c:pt idx="243">
                  <c:v>605.05999999999995</c:v>
                </c:pt>
                <c:pt idx="244">
                  <c:v>606.94999999999993</c:v>
                </c:pt>
                <c:pt idx="245">
                  <c:v>608.84</c:v>
                </c:pt>
                <c:pt idx="246">
                  <c:v>610.73</c:v>
                </c:pt>
                <c:pt idx="247">
                  <c:v>612.62</c:v>
                </c:pt>
                <c:pt idx="248">
                  <c:v>614.51</c:v>
                </c:pt>
                <c:pt idx="249">
                  <c:v>616.4</c:v>
                </c:pt>
                <c:pt idx="250">
                  <c:v>618.29</c:v>
                </c:pt>
                <c:pt idx="251">
                  <c:v>620.17999999999995</c:v>
                </c:pt>
                <c:pt idx="252">
                  <c:v>622.06999999999994</c:v>
                </c:pt>
                <c:pt idx="253">
                  <c:v>623.96</c:v>
                </c:pt>
                <c:pt idx="254">
                  <c:v>625.85</c:v>
                </c:pt>
                <c:pt idx="255">
                  <c:v>627.74</c:v>
                </c:pt>
                <c:pt idx="256">
                  <c:v>629.63</c:v>
                </c:pt>
                <c:pt idx="257">
                  <c:v>631.52</c:v>
                </c:pt>
                <c:pt idx="258">
                  <c:v>633.41</c:v>
                </c:pt>
                <c:pt idx="259">
                  <c:v>635.29999999999995</c:v>
                </c:pt>
                <c:pt idx="260">
                  <c:v>637.18999999999994</c:v>
                </c:pt>
                <c:pt idx="261">
                  <c:v>639.07999999999993</c:v>
                </c:pt>
                <c:pt idx="262">
                  <c:v>640.97</c:v>
                </c:pt>
                <c:pt idx="263">
                  <c:v>642.86</c:v>
                </c:pt>
                <c:pt idx="264">
                  <c:v>644.75</c:v>
                </c:pt>
                <c:pt idx="265">
                  <c:v>646.64</c:v>
                </c:pt>
                <c:pt idx="266">
                  <c:v>648.53</c:v>
                </c:pt>
                <c:pt idx="267">
                  <c:v>650.41999999999996</c:v>
                </c:pt>
                <c:pt idx="268">
                  <c:v>652.30999999999995</c:v>
                </c:pt>
                <c:pt idx="269">
                  <c:v>654.19999999999993</c:v>
                </c:pt>
                <c:pt idx="270">
                  <c:v>656.08999999999992</c:v>
                </c:pt>
                <c:pt idx="271">
                  <c:v>657.9799999999999</c:v>
                </c:pt>
                <c:pt idx="272">
                  <c:v>659.87</c:v>
                </c:pt>
                <c:pt idx="273">
                  <c:v>661.76</c:v>
                </c:pt>
                <c:pt idx="274">
                  <c:v>663.65</c:v>
                </c:pt>
                <c:pt idx="275">
                  <c:v>665.54</c:v>
                </c:pt>
                <c:pt idx="276">
                  <c:v>667.43</c:v>
                </c:pt>
                <c:pt idx="277">
                  <c:v>669.31999999999994</c:v>
                </c:pt>
                <c:pt idx="278">
                  <c:v>671.20999999999992</c:v>
                </c:pt>
                <c:pt idx="279">
                  <c:v>673.09999999999991</c:v>
                </c:pt>
                <c:pt idx="280">
                  <c:v>674.9899999999999</c:v>
                </c:pt>
                <c:pt idx="281">
                  <c:v>676.88</c:v>
                </c:pt>
                <c:pt idx="282">
                  <c:v>678.77</c:v>
                </c:pt>
                <c:pt idx="283">
                  <c:v>680.66</c:v>
                </c:pt>
                <c:pt idx="284">
                  <c:v>682.55</c:v>
                </c:pt>
                <c:pt idx="285">
                  <c:v>684.43999999999994</c:v>
                </c:pt>
                <c:pt idx="286">
                  <c:v>686.32999999999993</c:v>
                </c:pt>
                <c:pt idx="287">
                  <c:v>688.21999999999991</c:v>
                </c:pt>
                <c:pt idx="288">
                  <c:v>690.1099999999999</c:v>
                </c:pt>
                <c:pt idx="289">
                  <c:v>692</c:v>
                </c:pt>
                <c:pt idx="290">
                  <c:v>693.89</c:v>
                </c:pt>
                <c:pt idx="291">
                  <c:v>695.78</c:v>
                </c:pt>
                <c:pt idx="292">
                  <c:v>697.67</c:v>
                </c:pt>
                <c:pt idx="293">
                  <c:v>699.56</c:v>
                </c:pt>
                <c:pt idx="294">
                  <c:v>701.44999999999993</c:v>
                </c:pt>
                <c:pt idx="295">
                  <c:v>703.33999999999992</c:v>
                </c:pt>
                <c:pt idx="296">
                  <c:v>705.2299999999999</c:v>
                </c:pt>
                <c:pt idx="297">
                  <c:v>707.12</c:v>
                </c:pt>
                <c:pt idx="298">
                  <c:v>709.01</c:v>
                </c:pt>
                <c:pt idx="299">
                  <c:v>710.9</c:v>
                </c:pt>
                <c:pt idx="300">
                  <c:v>712.79</c:v>
                </c:pt>
                <c:pt idx="301">
                  <c:v>714.68</c:v>
                </c:pt>
                <c:pt idx="302">
                  <c:v>716.56999999999994</c:v>
                </c:pt>
                <c:pt idx="303">
                  <c:v>718.45999999999992</c:v>
                </c:pt>
                <c:pt idx="304">
                  <c:v>720.34999999999991</c:v>
                </c:pt>
                <c:pt idx="305">
                  <c:v>722.2399999999999</c:v>
                </c:pt>
                <c:pt idx="306">
                  <c:v>724.13</c:v>
                </c:pt>
                <c:pt idx="307">
                  <c:v>726.02</c:v>
                </c:pt>
                <c:pt idx="308">
                  <c:v>727.91</c:v>
                </c:pt>
                <c:pt idx="309">
                  <c:v>729.8</c:v>
                </c:pt>
                <c:pt idx="310">
                  <c:v>731.68999999999994</c:v>
                </c:pt>
                <c:pt idx="311">
                  <c:v>733.57999999999993</c:v>
                </c:pt>
                <c:pt idx="312">
                  <c:v>735.46999999999991</c:v>
                </c:pt>
                <c:pt idx="313">
                  <c:v>737.3599999999999</c:v>
                </c:pt>
                <c:pt idx="314">
                  <c:v>739.25</c:v>
                </c:pt>
                <c:pt idx="315">
                  <c:v>741.14</c:v>
                </c:pt>
                <c:pt idx="316">
                  <c:v>743.03</c:v>
                </c:pt>
                <c:pt idx="317">
                  <c:v>744.92</c:v>
                </c:pt>
                <c:pt idx="318">
                  <c:v>746.81</c:v>
                </c:pt>
                <c:pt idx="319">
                  <c:v>748.69999999999993</c:v>
                </c:pt>
                <c:pt idx="320">
                  <c:v>750.58999999999992</c:v>
                </c:pt>
                <c:pt idx="321">
                  <c:v>752.4799999999999</c:v>
                </c:pt>
                <c:pt idx="322">
                  <c:v>754.36999999999989</c:v>
                </c:pt>
                <c:pt idx="323">
                  <c:v>756.26</c:v>
                </c:pt>
                <c:pt idx="324">
                  <c:v>758.15</c:v>
                </c:pt>
                <c:pt idx="325">
                  <c:v>760.04</c:v>
                </c:pt>
                <c:pt idx="326">
                  <c:v>761.93</c:v>
                </c:pt>
                <c:pt idx="327">
                  <c:v>763.81999999999994</c:v>
                </c:pt>
                <c:pt idx="328">
                  <c:v>765.70999999999992</c:v>
                </c:pt>
                <c:pt idx="329">
                  <c:v>767.59999999999991</c:v>
                </c:pt>
                <c:pt idx="330">
                  <c:v>769.4899999999999</c:v>
                </c:pt>
                <c:pt idx="331">
                  <c:v>771.38</c:v>
                </c:pt>
                <c:pt idx="332">
                  <c:v>773.27</c:v>
                </c:pt>
                <c:pt idx="333">
                  <c:v>775.16</c:v>
                </c:pt>
                <c:pt idx="334">
                  <c:v>777.05</c:v>
                </c:pt>
                <c:pt idx="335">
                  <c:v>778.93999999999994</c:v>
                </c:pt>
                <c:pt idx="336">
                  <c:v>780.82999999999993</c:v>
                </c:pt>
                <c:pt idx="337">
                  <c:v>782.71999999999991</c:v>
                </c:pt>
                <c:pt idx="338">
                  <c:v>784.6099999999999</c:v>
                </c:pt>
                <c:pt idx="339">
                  <c:v>786.5</c:v>
                </c:pt>
                <c:pt idx="340">
                  <c:v>788.39</c:v>
                </c:pt>
                <c:pt idx="341">
                  <c:v>790.28</c:v>
                </c:pt>
                <c:pt idx="342">
                  <c:v>792.17</c:v>
                </c:pt>
                <c:pt idx="343">
                  <c:v>794.06</c:v>
                </c:pt>
                <c:pt idx="344">
                  <c:v>795.94999999999993</c:v>
                </c:pt>
                <c:pt idx="345">
                  <c:v>797.83999999999992</c:v>
                </c:pt>
                <c:pt idx="346">
                  <c:v>799.7299999999999</c:v>
                </c:pt>
                <c:pt idx="347">
                  <c:v>801.61999999999989</c:v>
                </c:pt>
                <c:pt idx="348">
                  <c:v>803.51</c:v>
                </c:pt>
                <c:pt idx="349">
                  <c:v>805.4</c:v>
                </c:pt>
                <c:pt idx="350">
                  <c:v>807.29</c:v>
                </c:pt>
                <c:pt idx="351">
                  <c:v>809.18</c:v>
                </c:pt>
                <c:pt idx="352">
                  <c:v>811.06999999999994</c:v>
                </c:pt>
                <c:pt idx="353">
                  <c:v>812.95999999999992</c:v>
                </c:pt>
                <c:pt idx="354">
                  <c:v>814.84999999999991</c:v>
                </c:pt>
                <c:pt idx="355">
                  <c:v>816.7399999999999</c:v>
                </c:pt>
                <c:pt idx="356">
                  <c:v>818.63</c:v>
                </c:pt>
                <c:pt idx="357">
                  <c:v>820.52</c:v>
                </c:pt>
                <c:pt idx="358">
                  <c:v>822.41</c:v>
                </c:pt>
                <c:pt idx="359">
                  <c:v>824.3</c:v>
                </c:pt>
                <c:pt idx="360">
                  <c:v>826.18999999999994</c:v>
                </c:pt>
                <c:pt idx="361">
                  <c:v>828.07999999999993</c:v>
                </c:pt>
                <c:pt idx="362">
                  <c:v>829.96999999999991</c:v>
                </c:pt>
                <c:pt idx="363">
                  <c:v>831.8599999999999</c:v>
                </c:pt>
                <c:pt idx="364">
                  <c:v>833.74999999999989</c:v>
                </c:pt>
              </c:numCache>
            </c:numRef>
          </c:val>
          <c:smooth val="0"/>
          <c:extLst>
            <c:ext xmlns:c16="http://schemas.microsoft.com/office/drawing/2014/chart" uri="{C3380CC4-5D6E-409C-BE32-E72D297353CC}">
              <c16:uniqueId val="{00000001-996E-4C6D-A5B8-A5869A176BEE}"/>
            </c:ext>
          </c:extLst>
        </c:ser>
        <c:ser>
          <c:idx val="2"/>
          <c:order val="2"/>
          <c:tx>
            <c:strRef>
              <c:f>'Day Pass vs. Year Pass'!$Q$2:$R$2</c:f>
              <c:strCache>
                <c:ptCount val="1"/>
                <c:pt idx="0">
                  <c:v>Value Crossover Point</c:v>
                </c:pt>
              </c:strCache>
            </c:strRef>
          </c:tx>
          <c:spPr>
            <a:ln w="28575" cap="rnd">
              <a:noFill/>
              <a:round/>
            </a:ln>
            <a:effectLst/>
          </c:spPr>
          <c:marker>
            <c:symbol val="circle"/>
            <c:size val="10"/>
            <c:spPr>
              <a:solidFill>
                <a:srgbClr val="FFFF00"/>
              </a:solidFill>
              <a:ln w="9525">
                <a:solidFill>
                  <a:schemeClr val="tx1"/>
                </a:solidFill>
              </a:ln>
              <a:effectLst/>
            </c:spPr>
          </c:marker>
          <c:dLbls>
            <c:dLbl>
              <c:idx val="6"/>
              <c:layout>
                <c:manualLayout>
                  <c:x val="-2.4503206617825738E-2"/>
                  <c:y val="-9.9012334962487847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96E-4C6D-A5B8-A5869A176BEE}"/>
                </c:ext>
              </c:extLst>
            </c:dLbl>
            <c:dLbl>
              <c:idx val="22"/>
              <c:layout>
                <c:manualLayout>
                  <c:x val="-5.0555499958272361E-2"/>
                  <c:y val="-0.11577010311088785"/>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96E-4C6D-A5B8-A5869A176BE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'Day Pass vs. Year Pass'!$L$3:$L$367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cat>
          <c:val>
            <c:numRef>
              <c:f>'Day Pass vs. Year Pass'!$R$3:$R$25</c:f>
              <c:numCache>
                <c:formatCode>General</c:formatCode>
                <c:ptCount val="23"/>
                <c:pt idx="6" formatCode="_(&quot;$&quot;* #,##0.00_);_(&quot;$&quot;* \(#,##0.00\);_(&quot;$&quot;* &quot;-&quot;??_);_(@_)">
                  <c:v>165.69</c:v>
                </c:pt>
              </c:numCache>
            </c:numRef>
          </c:val>
          <c:smooth val="0"/>
          <c:extLst>
            <c:ext xmlns:c16="http://schemas.microsoft.com/office/drawing/2014/chart" uri="{C3380CC4-5D6E-409C-BE32-E72D297353CC}">
              <c16:uniqueId val="{00000004-996E-4C6D-A5B8-A5869A176BEE}"/>
            </c:ext>
          </c:extLst>
        </c:ser>
        <c:dLbls>
          <c:showLegendKey val="0"/>
          <c:showVal val="0"/>
          <c:showCatName val="0"/>
          <c:showSerName val="0"/>
          <c:showPercent val="0"/>
          <c:showBubbleSize val="0"/>
        </c:dLbls>
        <c:smooth val="0"/>
        <c:axId val="793702592"/>
        <c:axId val="793702952"/>
      </c:lineChart>
      <c:catAx>
        <c:axId val="7937025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Days</a:t>
                </a:r>
                <a:r>
                  <a:rPr lang="en-US" baseline="0"/>
                  <a:t> in a Year</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3702952"/>
        <c:crosses val="autoZero"/>
        <c:auto val="1"/>
        <c:lblAlgn val="ctr"/>
        <c:lblOffset val="100"/>
        <c:noMultiLvlLbl val="0"/>
      </c:catAx>
      <c:valAx>
        <c:axId val="793702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a:t>
                </a:r>
                <a:r>
                  <a:rPr lang="en-US" baseline="0"/>
                  <a:t> Money Spent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3702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12/20/2024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ivvybikes.com/data-license-agreemen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4297680"/>
          </a:xfrm>
        </p:spPr>
        <p:txBody>
          <a:bodyPr>
            <a:normAutofit/>
          </a:bodyPr>
          <a:lstStyle/>
          <a:p>
            <a:r>
              <a:rPr lang="en-US" dirty="0"/>
              <a:t>Case Study #1</a:t>
            </a:r>
            <a:br>
              <a:rPr lang="en-US" dirty="0"/>
            </a:br>
            <a:br>
              <a:rPr lang="en-US" dirty="0"/>
            </a:br>
            <a:r>
              <a:rPr lang="en-US" dirty="0" err="1"/>
              <a:t>Cyclistic</a:t>
            </a:r>
            <a:r>
              <a:rPr lang="en-US" dirty="0"/>
              <a:t> bike-share analysis</a:t>
            </a:r>
            <a:br>
              <a:rPr lang="en-US" dirty="0"/>
            </a:br>
            <a:br>
              <a:rPr lang="en-US" dirty="0"/>
            </a:br>
            <a:r>
              <a:rPr lang="en-US" sz="2400" dirty="0"/>
              <a:t>Dana Anderson</a:t>
            </a:r>
            <a:br>
              <a:rPr lang="en-US" sz="2400" dirty="0"/>
            </a:br>
            <a:br>
              <a:rPr lang="en-US" sz="2400" dirty="0"/>
            </a:br>
            <a:r>
              <a:rPr lang="en-US" sz="2400" dirty="0"/>
              <a:t>November 2024</a:t>
            </a:r>
            <a:endParaRPr lang="en-US"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10</a:t>
            </a:fld>
            <a:endParaRPr lang="en-US" dirty="0"/>
          </a:p>
        </p:txBody>
      </p:sp>
      <p:sp>
        <p:nvSpPr>
          <p:cNvPr id="2" name="Title 1">
            <a:extLst>
              <a:ext uri="{FF2B5EF4-FFF2-40B4-BE49-F238E27FC236}">
                <a16:creationId xmlns:a16="http://schemas.microsoft.com/office/drawing/2014/main" id="{7FE7F0A5-3950-3326-71AC-D1499374E018}"/>
              </a:ext>
            </a:extLst>
          </p:cNvPr>
          <p:cNvSpPr>
            <a:spLocks noGrp="1"/>
          </p:cNvSpPr>
          <p:nvPr>
            <p:ph type="title"/>
          </p:nvPr>
        </p:nvSpPr>
        <p:spPr>
          <a:xfrm>
            <a:off x="899160" y="137160"/>
            <a:ext cx="6172200" cy="1249680"/>
          </a:xfrm>
        </p:spPr>
        <p:txBody>
          <a:bodyPr/>
          <a:lstStyle/>
          <a:p>
            <a:r>
              <a:rPr lang="en-US" dirty="0"/>
              <a:t>Problem 2 – day of the week</a:t>
            </a:r>
            <a:endParaRPr lang="en-ZA" dirty="0"/>
          </a:p>
        </p:txBody>
      </p:sp>
      <p:sp>
        <p:nvSpPr>
          <p:cNvPr id="4" name="Text Placeholder 3">
            <a:extLst>
              <a:ext uri="{FF2B5EF4-FFF2-40B4-BE49-F238E27FC236}">
                <a16:creationId xmlns:a16="http://schemas.microsoft.com/office/drawing/2014/main" id="{E130636B-5F15-5D9E-9F73-0CA7728B49F2}"/>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Casual riders ride mostly on Saturdays.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Member riders ride mostly on Wednesdays. </a:t>
            </a:r>
          </a:p>
        </p:txBody>
      </p:sp>
      <p:pic>
        <p:nvPicPr>
          <p:cNvPr id="6" name="Picture 5" descr="A graph showing the number of bikes per day&#10;&#10;Description automatically generated">
            <a:extLst>
              <a:ext uri="{FF2B5EF4-FFF2-40B4-BE49-F238E27FC236}">
                <a16:creationId xmlns:a16="http://schemas.microsoft.com/office/drawing/2014/main" id="{4AFDA099-CF84-D932-896C-07C77B556408}"/>
              </a:ext>
            </a:extLst>
          </p:cNvPr>
          <p:cNvPicPr>
            <a:picLocks noChangeAspect="1"/>
          </p:cNvPicPr>
          <p:nvPr/>
        </p:nvPicPr>
        <p:blipFill>
          <a:blip r:embed="rId2"/>
          <a:stretch>
            <a:fillRect/>
          </a:stretch>
        </p:blipFill>
        <p:spPr>
          <a:xfrm>
            <a:off x="475488" y="1548384"/>
            <a:ext cx="7785308" cy="4805746"/>
          </a:xfrm>
          <a:prstGeom prst="rect">
            <a:avLst/>
          </a:prstGeom>
        </p:spPr>
      </p:pic>
    </p:spTree>
    <p:extLst>
      <p:ext uri="{BB962C8B-B14F-4D97-AF65-F5344CB8AC3E}">
        <p14:creationId xmlns:p14="http://schemas.microsoft.com/office/powerpoint/2010/main" val="318226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7065264" cy="1249680"/>
          </a:xfrm>
        </p:spPr>
        <p:txBody>
          <a:bodyPr/>
          <a:lstStyle/>
          <a:p>
            <a:r>
              <a:rPr lang="en-US" dirty="0"/>
              <a:t>Problem 3 – Season of the year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11</a:t>
            </a:fld>
            <a:endParaRPr lang="en-US" dirty="0"/>
          </a:p>
        </p:txBody>
      </p:sp>
      <p:sp>
        <p:nvSpPr>
          <p:cNvPr id="7" name="Text Placeholder 3">
            <a:extLst>
              <a:ext uri="{FF2B5EF4-FFF2-40B4-BE49-F238E27FC236}">
                <a16:creationId xmlns:a16="http://schemas.microsoft.com/office/drawing/2014/main" id="{87EB2F36-1B40-EB77-53BE-AE8B45CBE1E7}"/>
              </a:ext>
            </a:extLst>
          </p:cNvPr>
          <p:cNvSpPr txBox="1">
            <a:spLocks/>
          </p:cNvSpPr>
          <p:nvPr/>
        </p:nvSpPr>
        <p:spPr>
          <a:xfrm>
            <a:off x="8260796" y="1548384"/>
            <a:ext cx="3455716" cy="402945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average ride length per season for both casual and member riders is longest in summer.</a:t>
            </a:r>
          </a:p>
          <a:p>
            <a:pPr marL="285750" indent="-285750">
              <a:buFont typeface="Arial" panose="020B0604020202020204" pitchFamily="34" charset="0"/>
              <a:buChar char="•"/>
            </a:pPr>
            <a:r>
              <a:rPr lang="en-US" sz="2000" dirty="0"/>
              <a:t>Note – these were the months chosen to represent each season:</a:t>
            </a: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Spring (Mar, Apr, May)</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Summer (Jun, Jul, Aug)</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Fall (Sep, Oct, Nov)</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Winter (Dec, Jan, Feb)</a:t>
            </a:r>
            <a:endParaRPr lang="en-US" b="0" i="0" u="none" strike="noStrike" dirty="0">
              <a:effectLst/>
              <a:latin typeface="Arial" panose="020B0604020202020204" pitchFamily="34" charset="0"/>
            </a:endParaRPr>
          </a:p>
          <a:p>
            <a:pPr marL="285750" indent="-285750">
              <a:buFont typeface="Arial" panose="020B0604020202020204" pitchFamily="34" charset="0"/>
              <a:buChar char="•"/>
            </a:pPr>
            <a:endParaRPr lang="en-US" sz="2000" dirty="0"/>
          </a:p>
        </p:txBody>
      </p:sp>
      <p:pic>
        <p:nvPicPr>
          <p:cNvPr id="9" name="Picture 8" descr="A graph showing different colored squares&#10;&#10;Description automatically generated">
            <a:extLst>
              <a:ext uri="{FF2B5EF4-FFF2-40B4-BE49-F238E27FC236}">
                <a16:creationId xmlns:a16="http://schemas.microsoft.com/office/drawing/2014/main" id="{8B37AABB-4AE0-8448-4407-8ECE6D45A00E}"/>
              </a:ext>
            </a:extLst>
          </p:cNvPr>
          <p:cNvPicPr>
            <a:picLocks noChangeAspect="1"/>
          </p:cNvPicPr>
          <p:nvPr/>
        </p:nvPicPr>
        <p:blipFill>
          <a:blip r:embed="rId2"/>
          <a:stretch>
            <a:fillRect/>
          </a:stretch>
        </p:blipFill>
        <p:spPr>
          <a:xfrm>
            <a:off x="478155" y="1548384"/>
            <a:ext cx="7791785" cy="4809744"/>
          </a:xfrm>
          <a:prstGeom prst="rect">
            <a:avLst/>
          </a:prstGeom>
        </p:spPr>
      </p:pic>
    </p:spTree>
    <p:extLst>
      <p:ext uri="{BB962C8B-B14F-4D97-AF65-F5344CB8AC3E}">
        <p14:creationId xmlns:p14="http://schemas.microsoft.com/office/powerpoint/2010/main" val="3590749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7065264" cy="1249680"/>
          </a:xfrm>
        </p:spPr>
        <p:txBody>
          <a:bodyPr/>
          <a:lstStyle/>
          <a:p>
            <a:r>
              <a:rPr lang="en-US" dirty="0"/>
              <a:t>Problem 3 – Season of the year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12</a:t>
            </a:fld>
            <a:endParaRPr lang="en-US" dirty="0"/>
          </a:p>
        </p:txBody>
      </p:sp>
      <p:sp>
        <p:nvSpPr>
          <p:cNvPr id="7" name="Text Placeholder 3">
            <a:extLst>
              <a:ext uri="{FF2B5EF4-FFF2-40B4-BE49-F238E27FC236}">
                <a16:creationId xmlns:a16="http://schemas.microsoft.com/office/drawing/2014/main" id="{16BC015D-2F33-F660-05B1-53F062E7617A}"/>
              </a:ext>
            </a:extLst>
          </p:cNvPr>
          <p:cNvSpPr txBox="1">
            <a:spLocks/>
          </p:cNvSpPr>
          <p:nvPr/>
        </p:nvSpPr>
        <p:spPr>
          <a:xfrm>
            <a:off x="8260796" y="1548384"/>
            <a:ext cx="3455716" cy="402945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en-US" sz="2000" dirty="0"/>
              <a:t>Both casual and member riders ride mostly in summer. </a:t>
            </a:r>
          </a:p>
          <a:p>
            <a:pPr marL="285750" indent="-285750">
              <a:buFont typeface="Arial" panose="020B0604020202020204" pitchFamily="34" charset="0"/>
              <a:buChar char="•"/>
            </a:pPr>
            <a:r>
              <a:rPr lang="en-US" sz="2000" dirty="0"/>
              <a:t>Note – these were the months chosen to represent each season:</a:t>
            </a: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Spring (Mar, Apr, May)</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Summer (Jun, Jul, Aug)</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Fall (Sep, Oct, Nov)</a:t>
            </a:r>
            <a:endParaRPr lang="en-US" dirty="0">
              <a:latin typeface="Arial" panose="020B0604020202020204" pitchFamily="34" charset="0"/>
            </a:endParaRPr>
          </a:p>
          <a:p>
            <a:pPr marL="742950" lvl="1" indent="-285750">
              <a:buFont typeface="Arial" panose="020B0604020202020204" pitchFamily="34" charset="0"/>
              <a:buChar char="•"/>
            </a:pPr>
            <a:r>
              <a:rPr lang="en-US" b="0" i="0" u="none" strike="noStrike" kern="1200" dirty="0">
                <a:solidFill>
                  <a:srgbClr val="000000"/>
                </a:solidFill>
                <a:effectLst/>
                <a:latin typeface="Avenir Next LT Pro Light" panose="020B0304020202020204" pitchFamily="34" charset="0"/>
              </a:rPr>
              <a:t>Winter (Dec, Jan, Feb)</a:t>
            </a:r>
            <a:endParaRPr lang="en-US" b="0" i="0" u="none" strike="noStrike" dirty="0">
              <a:effectLst/>
              <a:latin typeface="Arial" panose="020B0604020202020204" pitchFamily="34" charset="0"/>
            </a:endParaRPr>
          </a:p>
        </p:txBody>
      </p:sp>
      <p:pic>
        <p:nvPicPr>
          <p:cNvPr id="9" name="Picture 8" descr="A graph of a person with a bike&#10;&#10;Description automatically generated with medium confidence">
            <a:extLst>
              <a:ext uri="{FF2B5EF4-FFF2-40B4-BE49-F238E27FC236}">
                <a16:creationId xmlns:a16="http://schemas.microsoft.com/office/drawing/2014/main" id="{FE0E2857-A5D8-4D33-1D46-99C580087A5B}"/>
              </a:ext>
            </a:extLst>
          </p:cNvPr>
          <p:cNvPicPr>
            <a:picLocks noChangeAspect="1"/>
          </p:cNvPicPr>
          <p:nvPr/>
        </p:nvPicPr>
        <p:blipFill>
          <a:blip r:embed="rId2"/>
          <a:stretch>
            <a:fillRect/>
          </a:stretch>
        </p:blipFill>
        <p:spPr>
          <a:xfrm>
            <a:off x="469011" y="1548384"/>
            <a:ext cx="7791785" cy="4809744"/>
          </a:xfrm>
          <a:prstGeom prst="rect">
            <a:avLst/>
          </a:prstGeom>
        </p:spPr>
      </p:pic>
    </p:spTree>
    <p:extLst>
      <p:ext uri="{BB962C8B-B14F-4D97-AF65-F5344CB8AC3E}">
        <p14:creationId xmlns:p14="http://schemas.microsoft.com/office/powerpoint/2010/main" val="341356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13</a:t>
            </a:fld>
            <a:endParaRPr lang="en-US" dirty="0"/>
          </a:p>
        </p:txBody>
      </p:sp>
      <p:sp>
        <p:nvSpPr>
          <p:cNvPr id="3" name="Title 1">
            <a:extLst>
              <a:ext uri="{FF2B5EF4-FFF2-40B4-BE49-F238E27FC236}">
                <a16:creationId xmlns:a16="http://schemas.microsoft.com/office/drawing/2014/main" id="{B451AE64-C86A-AAC0-8924-C36EE0DE5CE2}"/>
              </a:ext>
            </a:extLst>
          </p:cNvPr>
          <p:cNvSpPr>
            <a:spLocks noGrp="1"/>
          </p:cNvSpPr>
          <p:nvPr>
            <p:ph type="title"/>
          </p:nvPr>
        </p:nvSpPr>
        <p:spPr>
          <a:xfrm>
            <a:off x="899160" y="137160"/>
            <a:ext cx="7065264" cy="1249680"/>
          </a:xfrm>
        </p:spPr>
        <p:txBody>
          <a:bodyPr/>
          <a:lstStyle/>
          <a:p>
            <a:r>
              <a:rPr lang="en-US" dirty="0"/>
              <a:t>Problem 4 – Month of the year</a:t>
            </a:r>
            <a:endParaRPr lang="en-ZA" dirty="0"/>
          </a:p>
        </p:txBody>
      </p:sp>
      <p:sp>
        <p:nvSpPr>
          <p:cNvPr id="9" name="Text Placeholder 3">
            <a:extLst>
              <a:ext uri="{FF2B5EF4-FFF2-40B4-BE49-F238E27FC236}">
                <a16:creationId xmlns:a16="http://schemas.microsoft.com/office/drawing/2014/main" id="{B2A3004A-A82F-1946-CC4E-2F31BEEF0560}"/>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Casual riders’ average ride length per month is longest in July.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Member riders’ average ride length per month is longest in June. </a:t>
            </a:r>
          </a:p>
        </p:txBody>
      </p:sp>
      <p:pic>
        <p:nvPicPr>
          <p:cNvPr id="10" name="Picture 9" descr="A graph of candlesticks and a number of other candlesticks&#10;&#10;Description automatically generated with medium confidence">
            <a:extLst>
              <a:ext uri="{FF2B5EF4-FFF2-40B4-BE49-F238E27FC236}">
                <a16:creationId xmlns:a16="http://schemas.microsoft.com/office/drawing/2014/main" id="{EA24875B-EBA3-F4A2-C131-7F21CC92E874}"/>
              </a:ext>
            </a:extLst>
          </p:cNvPr>
          <p:cNvPicPr>
            <a:picLocks noChangeAspect="1"/>
          </p:cNvPicPr>
          <p:nvPr/>
        </p:nvPicPr>
        <p:blipFill>
          <a:blip r:embed="rId2"/>
          <a:stretch>
            <a:fillRect/>
          </a:stretch>
        </p:blipFill>
        <p:spPr>
          <a:xfrm>
            <a:off x="475488" y="1548384"/>
            <a:ext cx="7785308" cy="4805746"/>
          </a:xfrm>
          <a:prstGeom prst="rect">
            <a:avLst/>
          </a:prstGeom>
        </p:spPr>
      </p:pic>
    </p:spTree>
    <p:extLst>
      <p:ext uri="{BB962C8B-B14F-4D97-AF65-F5344CB8AC3E}">
        <p14:creationId xmlns:p14="http://schemas.microsoft.com/office/powerpoint/2010/main" val="1509977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14</a:t>
            </a:fld>
            <a:endParaRPr lang="en-US" dirty="0"/>
          </a:p>
        </p:txBody>
      </p:sp>
      <p:sp>
        <p:nvSpPr>
          <p:cNvPr id="2" name="Title 1">
            <a:extLst>
              <a:ext uri="{FF2B5EF4-FFF2-40B4-BE49-F238E27FC236}">
                <a16:creationId xmlns:a16="http://schemas.microsoft.com/office/drawing/2014/main" id="{363B07E6-B206-1450-74C4-42E06AAABB1F}"/>
              </a:ext>
            </a:extLst>
          </p:cNvPr>
          <p:cNvSpPr>
            <a:spLocks noGrp="1"/>
          </p:cNvSpPr>
          <p:nvPr>
            <p:ph type="title"/>
          </p:nvPr>
        </p:nvSpPr>
        <p:spPr>
          <a:xfrm>
            <a:off x="899160" y="137160"/>
            <a:ext cx="7065264" cy="1249680"/>
          </a:xfrm>
        </p:spPr>
        <p:txBody>
          <a:bodyPr/>
          <a:lstStyle/>
          <a:p>
            <a:r>
              <a:rPr lang="en-US" dirty="0"/>
              <a:t>Problem 4 – Month of the year</a:t>
            </a:r>
            <a:endParaRPr lang="en-ZA" dirty="0"/>
          </a:p>
        </p:txBody>
      </p:sp>
      <p:sp>
        <p:nvSpPr>
          <p:cNvPr id="6" name="Text Placeholder 3">
            <a:extLst>
              <a:ext uri="{FF2B5EF4-FFF2-40B4-BE49-F238E27FC236}">
                <a16:creationId xmlns:a16="http://schemas.microsoft.com/office/drawing/2014/main" id="{AF053E2B-3C8B-5043-D05A-FB20A227B4F9}"/>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Both casual riders and member riders ride mostly in September.</a:t>
            </a:r>
          </a:p>
        </p:txBody>
      </p:sp>
      <p:pic>
        <p:nvPicPr>
          <p:cNvPr id="7" name="Picture 6" descr="A graph of a number of people&#10;&#10;Description automatically generated with medium confidence">
            <a:extLst>
              <a:ext uri="{FF2B5EF4-FFF2-40B4-BE49-F238E27FC236}">
                <a16:creationId xmlns:a16="http://schemas.microsoft.com/office/drawing/2014/main" id="{7FF5E5D9-B695-8E64-7AE4-0D5F8319FE8B}"/>
              </a:ext>
            </a:extLst>
          </p:cNvPr>
          <p:cNvPicPr>
            <a:picLocks noChangeAspect="1"/>
          </p:cNvPicPr>
          <p:nvPr/>
        </p:nvPicPr>
        <p:blipFill>
          <a:blip r:embed="rId2"/>
          <a:stretch>
            <a:fillRect/>
          </a:stretch>
        </p:blipFill>
        <p:spPr>
          <a:xfrm>
            <a:off x="475488" y="1548384"/>
            <a:ext cx="7785308" cy="4805745"/>
          </a:xfrm>
          <a:prstGeom prst="rect">
            <a:avLst/>
          </a:prstGeom>
        </p:spPr>
      </p:pic>
    </p:spTree>
    <p:extLst>
      <p:ext uri="{BB962C8B-B14F-4D97-AF65-F5344CB8AC3E}">
        <p14:creationId xmlns:p14="http://schemas.microsoft.com/office/powerpoint/2010/main" val="3015472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Problem 5 – Bike Type</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15</a:t>
            </a:fld>
            <a:endParaRPr lang="en-US" dirty="0"/>
          </a:p>
        </p:txBody>
      </p:sp>
      <p:sp>
        <p:nvSpPr>
          <p:cNvPr id="10" name="Text Placeholder 3">
            <a:extLst>
              <a:ext uri="{FF2B5EF4-FFF2-40B4-BE49-F238E27FC236}">
                <a16:creationId xmlns:a16="http://schemas.microsoft.com/office/drawing/2014/main" id="{437DEC08-A864-1181-B952-D270D631056F}"/>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sz="2000" dirty="0"/>
              <a:t>Both casual and member riders have a higher average ride length with classic bikes over electric bikes and electric scooters.</a:t>
            </a:r>
          </a:p>
        </p:txBody>
      </p:sp>
      <p:pic>
        <p:nvPicPr>
          <p:cNvPr id="7" name="Picture 6" descr="A diagram of a scooter&#10;&#10;Description automatically generated">
            <a:extLst>
              <a:ext uri="{FF2B5EF4-FFF2-40B4-BE49-F238E27FC236}">
                <a16:creationId xmlns:a16="http://schemas.microsoft.com/office/drawing/2014/main" id="{A3B7D415-F287-9511-CF5D-4405B3E62AAD}"/>
              </a:ext>
            </a:extLst>
          </p:cNvPr>
          <p:cNvPicPr>
            <a:picLocks noChangeAspect="1"/>
          </p:cNvPicPr>
          <p:nvPr/>
        </p:nvPicPr>
        <p:blipFill>
          <a:blip r:embed="rId2"/>
          <a:stretch>
            <a:fillRect/>
          </a:stretch>
        </p:blipFill>
        <p:spPr>
          <a:xfrm>
            <a:off x="475488" y="1548384"/>
            <a:ext cx="7785308" cy="4805746"/>
          </a:xfrm>
          <a:prstGeom prst="rect">
            <a:avLst/>
          </a:prstGeom>
        </p:spPr>
      </p:pic>
    </p:spTree>
    <p:extLst>
      <p:ext uri="{BB962C8B-B14F-4D97-AF65-F5344CB8AC3E}">
        <p14:creationId xmlns:p14="http://schemas.microsoft.com/office/powerpoint/2010/main" val="954113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Problem 5 – Bike Type</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16</a:t>
            </a:fld>
            <a:endParaRPr lang="en-US" dirty="0"/>
          </a:p>
        </p:txBody>
      </p:sp>
      <p:sp>
        <p:nvSpPr>
          <p:cNvPr id="9" name="Text Placeholder 3">
            <a:extLst>
              <a:ext uri="{FF2B5EF4-FFF2-40B4-BE49-F238E27FC236}">
                <a16:creationId xmlns:a16="http://schemas.microsoft.com/office/drawing/2014/main" id="{8D87D83D-5B00-5A67-C443-65C24DF8CF07}"/>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dirty="0"/>
              <a:t>Both casual and member riders ride more electric bikes than classic bikes or electric scooters. </a:t>
            </a:r>
          </a:p>
        </p:txBody>
      </p:sp>
      <p:pic>
        <p:nvPicPr>
          <p:cNvPr id="4" name="Picture 3" descr="A graph of a bicycle type&#10;&#10;Description automatically generated with medium confidence">
            <a:extLst>
              <a:ext uri="{FF2B5EF4-FFF2-40B4-BE49-F238E27FC236}">
                <a16:creationId xmlns:a16="http://schemas.microsoft.com/office/drawing/2014/main" id="{81A27CB7-5878-1D83-6FFE-4A460AB762D8}"/>
              </a:ext>
            </a:extLst>
          </p:cNvPr>
          <p:cNvPicPr>
            <a:picLocks noChangeAspect="1"/>
          </p:cNvPicPr>
          <p:nvPr/>
        </p:nvPicPr>
        <p:blipFill>
          <a:blip r:embed="rId2"/>
          <a:stretch>
            <a:fillRect/>
          </a:stretch>
        </p:blipFill>
        <p:spPr>
          <a:xfrm>
            <a:off x="475489" y="1548384"/>
            <a:ext cx="7785308" cy="4805746"/>
          </a:xfrm>
          <a:prstGeom prst="rect">
            <a:avLst/>
          </a:prstGeom>
        </p:spPr>
      </p:pic>
    </p:spTree>
    <p:extLst>
      <p:ext uri="{BB962C8B-B14F-4D97-AF65-F5344CB8AC3E}">
        <p14:creationId xmlns:p14="http://schemas.microsoft.com/office/powerpoint/2010/main" val="4206499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a city&#10;&#10;Description automatically generated">
            <a:extLst>
              <a:ext uri="{FF2B5EF4-FFF2-40B4-BE49-F238E27FC236}">
                <a16:creationId xmlns:a16="http://schemas.microsoft.com/office/drawing/2014/main" id="{ADFCFE26-CB2D-963A-01EA-CC49C82DB68D}"/>
              </a:ext>
            </a:extLst>
          </p:cNvPr>
          <p:cNvPicPr>
            <a:picLocks noChangeAspect="1"/>
          </p:cNvPicPr>
          <p:nvPr/>
        </p:nvPicPr>
        <p:blipFill rotWithShape="1">
          <a:blip r:embed="rId2"/>
          <a:srcRect l="18576"/>
          <a:stretch/>
        </p:blipFill>
        <p:spPr>
          <a:xfrm>
            <a:off x="458154" y="1354916"/>
            <a:ext cx="6576630" cy="4985790"/>
          </a:xfrm>
          <a:prstGeom prst="rect">
            <a:avLst/>
          </a:prstGeom>
        </p:spPr>
      </p:pic>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116824" cy="1249680"/>
          </a:xfrm>
        </p:spPr>
        <p:txBody>
          <a:bodyPr/>
          <a:lstStyle/>
          <a:p>
            <a:r>
              <a:rPr lang="en-US" dirty="0"/>
              <a:t>Problem 6 – ride locations (member)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17</a:t>
            </a:fld>
            <a:endParaRPr lang="en-US" dirty="0"/>
          </a:p>
        </p:txBody>
      </p:sp>
      <p:graphicFrame>
        <p:nvGraphicFramePr>
          <p:cNvPr id="3" name="Table 2">
            <a:extLst>
              <a:ext uri="{FF2B5EF4-FFF2-40B4-BE49-F238E27FC236}">
                <a16:creationId xmlns:a16="http://schemas.microsoft.com/office/drawing/2014/main" id="{70329014-F9AD-AE4B-E2CC-79F864F327E4}"/>
              </a:ext>
            </a:extLst>
          </p:cNvPr>
          <p:cNvGraphicFramePr>
            <a:graphicFrameLocks noGrp="1"/>
          </p:cNvGraphicFramePr>
          <p:nvPr>
            <p:extLst>
              <p:ext uri="{D42A27DB-BD31-4B8C-83A1-F6EECF244321}">
                <p14:modId xmlns:p14="http://schemas.microsoft.com/office/powerpoint/2010/main" val="759630598"/>
              </p:ext>
            </p:extLst>
          </p:nvPr>
        </p:nvGraphicFramePr>
        <p:xfrm>
          <a:off x="7071360" y="1816389"/>
          <a:ext cx="4625910" cy="3874608"/>
        </p:xfrm>
        <a:graphic>
          <a:graphicData uri="http://schemas.openxmlformats.org/drawingml/2006/table">
            <a:tbl>
              <a:tblPr/>
              <a:tblGrid>
                <a:gridCol w="3528630">
                  <a:extLst>
                    <a:ext uri="{9D8B030D-6E8A-4147-A177-3AD203B41FA5}">
                      <a16:colId xmlns:a16="http://schemas.microsoft.com/office/drawing/2014/main" val="2706292627"/>
                    </a:ext>
                  </a:extLst>
                </a:gridCol>
                <a:gridCol w="548640">
                  <a:extLst>
                    <a:ext uri="{9D8B030D-6E8A-4147-A177-3AD203B41FA5}">
                      <a16:colId xmlns:a16="http://schemas.microsoft.com/office/drawing/2014/main" val="2776312386"/>
                    </a:ext>
                  </a:extLst>
                </a:gridCol>
                <a:gridCol w="548640">
                  <a:extLst>
                    <a:ext uri="{9D8B030D-6E8A-4147-A177-3AD203B41FA5}">
                      <a16:colId xmlns:a16="http://schemas.microsoft.com/office/drawing/2014/main" val="4113822285"/>
                    </a:ext>
                  </a:extLst>
                </a:gridCol>
              </a:tblGrid>
              <a:tr h="857088">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600" b="1" dirty="0">
                          <a:latin typeface="+mn-lt"/>
                        </a:rPr>
                        <a:t>Start</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600" b="1" dirty="0">
                          <a:effectLst/>
                          <a:latin typeface="+mn-lt"/>
                        </a:rPr>
                        <a:t>End</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89829955"/>
                  </a:ext>
                </a:extLst>
              </a:tr>
              <a:tr h="274320">
                <a:tc>
                  <a:txBody>
                    <a:bodyPr/>
                    <a:lstStyle/>
                    <a:p>
                      <a:pPr algn="l" fontAlgn="ctr"/>
                      <a:r>
                        <a:rPr lang="en-US" sz="1600" b="0" i="0" u="none" strike="noStrike" dirty="0">
                          <a:solidFill>
                            <a:srgbClr val="000000"/>
                          </a:solidFill>
                          <a:effectLst/>
                          <a:latin typeface="+mn-lt"/>
                        </a:rPr>
                        <a:t>Kingsbury St &amp; Kinzie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l" fontAlgn="ctr"/>
                      <a:r>
                        <a:rPr lang="en-US" sz="1600" b="0" i="0" u="none" strike="noStrike" dirty="0">
                          <a:solidFill>
                            <a:srgbClr val="000000"/>
                          </a:solidFill>
                          <a:effectLst/>
                          <a:latin typeface="+mn-lt"/>
                        </a:rPr>
                        <a:t>Clinton St &amp; Washington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l" fontAlgn="ctr"/>
                      <a:r>
                        <a:rPr lang="en-US" sz="1600" b="0" i="0" u="none" strike="noStrike" dirty="0">
                          <a:solidFill>
                            <a:srgbClr val="000000"/>
                          </a:solidFill>
                          <a:effectLst/>
                          <a:latin typeface="+mn-lt"/>
                        </a:rPr>
                        <a:t>Clinton St &amp; Madison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l" fontAlgn="ctr"/>
                      <a:r>
                        <a:rPr lang="en-US" sz="1600" b="0" i="0" u="none" strike="noStrike" dirty="0">
                          <a:solidFill>
                            <a:srgbClr val="000000"/>
                          </a:solidFill>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l" fontAlgn="ctr"/>
                      <a:r>
                        <a:rPr lang="en-US" sz="1600" b="0" i="0" u="none" strike="noStrike" dirty="0">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l" fontAlgn="ctr"/>
                      <a:r>
                        <a:rPr lang="en-US" sz="1600" b="0" i="0" u="none" strike="noStrike" dirty="0">
                          <a:solidFill>
                            <a:srgbClr val="000000"/>
                          </a:solidFill>
                          <a:effectLst/>
                          <a:latin typeface="+mn-lt"/>
                        </a:rPr>
                        <a:t>Wells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l" fontAlgn="ctr"/>
                      <a:r>
                        <a:rPr lang="en-US" sz="1600" b="0" i="0" u="none" strike="noStrike" dirty="0">
                          <a:solidFill>
                            <a:srgbClr val="000000"/>
                          </a:solidFill>
                          <a:effectLst/>
                          <a:latin typeface="+mn-lt"/>
                        </a:rPr>
                        <a:t>Clinton St &amp; Jackson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l" fontAlgn="ctr"/>
                      <a:r>
                        <a:rPr lang="en-US" sz="1600" b="0" i="0" u="none" strike="noStrike" dirty="0">
                          <a:solidFill>
                            <a:srgbClr val="000000"/>
                          </a:solidFill>
                          <a:effectLst/>
                          <a:latin typeface="+mn-lt"/>
                        </a:rPr>
                        <a:t>State St &amp; Chicago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l" fontAlgn="ctr"/>
                      <a:r>
                        <a:rPr lang="en-US" sz="1600" b="0" i="0" u="none" strike="noStrike" dirty="0">
                          <a:solidFill>
                            <a:srgbClr val="000000"/>
                          </a:solidFill>
                          <a:effectLst/>
                          <a:latin typeface="+mn-lt"/>
                        </a:rPr>
                        <a:t>University Ave &amp; 57th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16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r h="274320">
                <a:tc>
                  <a:txBody>
                    <a:bodyPr/>
                    <a:lstStyle/>
                    <a:p>
                      <a:pPr algn="l" fontAlgn="ctr"/>
                      <a:r>
                        <a:rPr lang="en-US" sz="1600" b="0" i="0" u="none" strike="noStrike" dirty="0">
                          <a:solidFill>
                            <a:srgbClr val="000000"/>
                          </a:solidFill>
                          <a:effectLst/>
                          <a:latin typeface="+mn-lt"/>
                        </a:rPr>
                        <a:t>Canal St &amp; Madison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16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14388864"/>
                  </a:ext>
                </a:extLst>
              </a:tr>
            </a:tbl>
          </a:graphicData>
        </a:graphic>
      </p:graphicFrame>
      <p:sp>
        <p:nvSpPr>
          <p:cNvPr id="7" name="Text Placeholder 3">
            <a:extLst>
              <a:ext uri="{FF2B5EF4-FFF2-40B4-BE49-F238E27FC236}">
                <a16:creationId xmlns:a16="http://schemas.microsoft.com/office/drawing/2014/main" id="{569C222D-05C6-5C75-15F5-136CB23CE122}"/>
              </a:ext>
            </a:extLst>
          </p:cNvPr>
          <p:cNvSpPr txBox="1">
            <a:spLocks/>
          </p:cNvSpPr>
          <p:nvPr/>
        </p:nvSpPr>
        <p:spPr>
          <a:xfrm>
            <a:off x="7033805" y="5806439"/>
            <a:ext cx="4663465" cy="99124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Top 10 locations are around popular commuting locations, universities, and attractions.</a:t>
            </a:r>
          </a:p>
        </p:txBody>
      </p:sp>
    </p:spTree>
    <p:extLst>
      <p:ext uri="{BB962C8B-B14F-4D97-AF65-F5344CB8AC3E}">
        <p14:creationId xmlns:p14="http://schemas.microsoft.com/office/powerpoint/2010/main" val="3826456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098536" cy="1249680"/>
          </a:xfrm>
        </p:spPr>
        <p:txBody>
          <a:bodyPr/>
          <a:lstStyle/>
          <a:p>
            <a:r>
              <a:rPr lang="en-US" dirty="0"/>
              <a:t>Problem 6 – ride locations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18</a:t>
            </a:fld>
            <a:endParaRPr lang="en-US" dirty="0"/>
          </a:p>
        </p:txBody>
      </p:sp>
      <p:graphicFrame>
        <p:nvGraphicFramePr>
          <p:cNvPr id="3" name="Table 2">
            <a:extLst>
              <a:ext uri="{FF2B5EF4-FFF2-40B4-BE49-F238E27FC236}">
                <a16:creationId xmlns:a16="http://schemas.microsoft.com/office/drawing/2014/main" id="{70329014-F9AD-AE4B-E2CC-79F864F327E4}"/>
              </a:ext>
            </a:extLst>
          </p:cNvPr>
          <p:cNvGraphicFramePr>
            <a:graphicFrameLocks noGrp="1"/>
          </p:cNvGraphicFramePr>
          <p:nvPr>
            <p:extLst>
              <p:ext uri="{D42A27DB-BD31-4B8C-83A1-F6EECF244321}">
                <p14:modId xmlns:p14="http://schemas.microsoft.com/office/powerpoint/2010/main" val="3389103280"/>
              </p:ext>
            </p:extLst>
          </p:nvPr>
        </p:nvGraphicFramePr>
        <p:xfrm>
          <a:off x="7071360" y="1816389"/>
          <a:ext cx="4625910" cy="3874608"/>
        </p:xfrm>
        <a:graphic>
          <a:graphicData uri="http://schemas.openxmlformats.org/drawingml/2006/table">
            <a:tbl>
              <a:tblPr/>
              <a:tblGrid>
                <a:gridCol w="3528630">
                  <a:extLst>
                    <a:ext uri="{9D8B030D-6E8A-4147-A177-3AD203B41FA5}">
                      <a16:colId xmlns:a16="http://schemas.microsoft.com/office/drawing/2014/main" val="2706292627"/>
                    </a:ext>
                  </a:extLst>
                </a:gridCol>
                <a:gridCol w="548640">
                  <a:extLst>
                    <a:ext uri="{9D8B030D-6E8A-4147-A177-3AD203B41FA5}">
                      <a16:colId xmlns:a16="http://schemas.microsoft.com/office/drawing/2014/main" val="2776312386"/>
                    </a:ext>
                  </a:extLst>
                </a:gridCol>
                <a:gridCol w="548640">
                  <a:extLst>
                    <a:ext uri="{9D8B030D-6E8A-4147-A177-3AD203B41FA5}">
                      <a16:colId xmlns:a16="http://schemas.microsoft.com/office/drawing/2014/main" val="4113822285"/>
                    </a:ext>
                  </a:extLst>
                </a:gridCol>
              </a:tblGrid>
              <a:tr h="857088">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600" b="1" dirty="0">
                          <a:latin typeface="+mn-lt"/>
                        </a:rPr>
                        <a:t>Start</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600" b="1" dirty="0">
                          <a:effectLst/>
                          <a:latin typeface="+mn-lt"/>
                        </a:rPr>
                        <a:t>End</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extLst>
                  <a:ext uri="{0D108BD9-81ED-4DB2-BD59-A6C34878D82A}">
                    <a16:rowId xmlns:a16="http://schemas.microsoft.com/office/drawing/2014/main" val="89829955"/>
                  </a:ext>
                </a:extLst>
              </a:tr>
              <a:tr h="274320">
                <a:tc>
                  <a:txBody>
                    <a:bodyPr/>
                    <a:lstStyle/>
                    <a:p>
                      <a:pPr algn="l" fontAlgn="ctr"/>
                      <a:r>
                        <a:rPr lang="en-US" sz="1600" b="0" i="0" u="none" strike="noStrike" dirty="0">
                          <a:solidFill>
                            <a:srgbClr val="000000"/>
                          </a:solidFill>
                          <a:effectLst/>
                          <a:latin typeface="+mn-lt"/>
                        </a:rPr>
                        <a:t>Streeter Dr &amp; Grand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l" fontAlgn="ctr"/>
                      <a:r>
                        <a:rPr lang="en-US" sz="1600" b="0" i="0" u="none" strike="noStrike" dirty="0" err="1">
                          <a:solidFill>
                            <a:srgbClr val="000000"/>
                          </a:solidFill>
                          <a:effectLst/>
                          <a:latin typeface="+mn-lt"/>
                        </a:rPr>
                        <a:t>DuSable</a:t>
                      </a:r>
                      <a:r>
                        <a:rPr lang="en-US" sz="1600" b="0" i="0" u="none" strike="noStrike" dirty="0">
                          <a:solidFill>
                            <a:srgbClr val="000000"/>
                          </a:solidFill>
                          <a:effectLst/>
                          <a:latin typeface="+mn-lt"/>
                        </a:rPr>
                        <a:t> Lake Shore Dr &amp; North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l" fontAlgn="ctr"/>
                      <a:r>
                        <a:rPr lang="en-US" sz="1600" b="0" i="0" u="none" strike="noStrike" dirty="0" err="1">
                          <a:solidFill>
                            <a:srgbClr val="000000"/>
                          </a:solidFill>
                          <a:effectLst/>
                          <a:latin typeface="+mn-lt"/>
                        </a:rPr>
                        <a:t>DuSable</a:t>
                      </a:r>
                      <a:r>
                        <a:rPr lang="en-US" sz="1600" b="0" i="0" u="none" strike="noStrike" dirty="0">
                          <a:solidFill>
                            <a:srgbClr val="000000"/>
                          </a:solidFill>
                          <a:effectLst/>
                          <a:latin typeface="+mn-lt"/>
                        </a:rPr>
                        <a:t> Lake Shore Dr &amp; Monroe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l" fontAlgn="ctr"/>
                      <a:r>
                        <a:rPr lang="en-US" sz="1600" b="0" i="0" u="none" strike="noStrike">
                          <a:solidFill>
                            <a:srgbClr val="000000"/>
                          </a:solidFill>
                          <a:effectLst/>
                          <a:latin typeface="+mn-lt"/>
                        </a:rPr>
                        <a:t>Michigan Ave &amp; Oak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l" fontAlgn="ctr"/>
                      <a:r>
                        <a:rPr lang="en-US" sz="1600" b="0" i="0" u="none" strike="noStrike">
                          <a:solidFill>
                            <a:srgbClr val="000000"/>
                          </a:solidFill>
                          <a:effectLst/>
                          <a:latin typeface="+mn-lt"/>
                        </a:rPr>
                        <a:t>Millennium Park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l" fontAlgn="ctr"/>
                      <a:r>
                        <a:rPr lang="en-US" sz="1600" b="0" i="0" u="none" strike="noStrike" dirty="0">
                          <a:solidFill>
                            <a:srgbClr val="000000"/>
                          </a:solidFill>
                          <a:effectLst/>
                          <a:latin typeface="+mn-lt"/>
                        </a:rPr>
                        <a:t>Shedd Aquarium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l" fontAlgn="ctr"/>
                      <a:r>
                        <a:rPr lang="en-US" sz="1600" b="0" i="0" u="none" strike="noStrike" dirty="0">
                          <a:solidFill>
                            <a:srgbClr val="000000"/>
                          </a:solidFill>
                          <a:effectLst/>
                          <a:latin typeface="+mn-lt"/>
                        </a:rPr>
                        <a:t>Theater on the Lake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l" fontAlgn="ctr"/>
                      <a:r>
                        <a:rPr lang="en-US" sz="1600" b="0" i="0" u="none" strike="noStrike">
                          <a:solidFill>
                            <a:srgbClr val="000000"/>
                          </a:solidFill>
                          <a:effectLst/>
                          <a:latin typeface="+mn-lt"/>
                        </a:rPr>
                        <a:t>Dusable Harbor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l" fontAlgn="ctr"/>
                      <a:r>
                        <a:rPr lang="en-US" sz="1600" b="0" i="0" u="none" strike="noStrike">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l" fontAlgn="ctr"/>
                      <a:r>
                        <a:rPr lang="en-US" sz="1600" b="0" i="0" u="none" strike="noStrike" dirty="0">
                          <a:solidFill>
                            <a:srgbClr val="000000"/>
                          </a:solidFill>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16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r h="274320">
                <a:tc>
                  <a:txBody>
                    <a:bodyPr/>
                    <a:lstStyle/>
                    <a:p>
                      <a:pPr algn="l" fontAlgn="ctr"/>
                      <a:r>
                        <a:rPr lang="en-US" sz="1600" b="0" i="0" u="none" strike="noStrike" dirty="0">
                          <a:solidFill>
                            <a:srgbClr val="000000"/>
                          </a:solidFill>
                          <a:effectLst/>
                          <a:latin typeface="+mn-lt"/>
                        </a:rPr>
                        <a:t>Wells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16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14388864"/>
                  </a:ext>
                </a:extLst>
              </a:tr>
            </a:tbl>
          </a:graphicData>
        </a:graphic>
      </p:graphicFrame>
      <p:pic>
        <p:nvPicPr>
          <p:cNvPr id="10" name="Picture 9" descr="A map of a city&#10;&#10;Description automatically generated">
            <a:extLst>
              <a:ext uri="{FF2B5EF4-FFF2-40B4-BE49-F238E27FC236}">
                <a16:creationId xmlns:a16="http://schemas.microsoft.com/office/drawing/2014/main" id="{92AFFA7A-F14A-79DF-1A17-8DF360D2F5F2}"/>
              </a:ext>
            </a:extLst>
          </p:cNvPr>
          <p:cNvPicPr>
            <a:picLocks noChangeAspect="1"/>
          </p:cNvPicPr>
          <p:nvPr/>
        </p:nvPicPr>
        <p:blipFill rotWithShape="1">
          <a:blip r:embed="rId2"/>
          <a:srcRect l="17972"/>
          <a:stretch/>
        </p:blipFill>
        <p:spPr>
          <a:xfrm>
            <a:off x="411479" y="1350264"/>
            <a:ext cx="6622327" cy="4983480"/>
          </a:xfrm>
          <a:prstGeom prst="rect">
            <a:avLst/>
          </a:prstGeom>
        </p:spPr>
      </p:pic>
      <p:sp>
        <p:nvSpPr>
          <p:cNvPr id="11" name="Text Placeholder 3">
            <a:extLst>
              <a:ext uri="{FF2B5EF4-FFF2-40B4-BE49-F238E27FC236}">
                <a16:creationId xmlns:a16="http://schemas.microsoft.com/office/drawing/2014/main" id="{D9C03C18-CFBA-835B-84CC-EB352E43E28B}"/>
              </a:ext>
            </a:extLst>
          </p:cNvPr>
          <p:cNvSpPr txBox="1">
            <a:spLocks/>
          </p:cNvSpPr>
          <p:nvPr/>
        </p:nvSpPr>
        <p:spPr>
          <a:xfrm>
            <a:off x="7033805" y="5779008"/>
            <a:ext cx="4663465" cy="9418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Top 10 locations are around popular attractions.</a:t>
            </a:r>
          </a:p>
        </p:txBody>
      </p:sp>
    </p:spTree>
    <p:extLst>
      <p:ext uri="{BB962C8B-B14F-4D97-AF65-F5344CB8AC3E}">
        <p14:creationId xmlns:p14="http://schemas.microsoft.com/office/powerpoint/2010/main" val="3604264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Additional</a:t>
            </a:r>
            <a:br>
              <a:rPr lang="en-US" dirty="0"/>
            </a:br>
            <a:r>
              <a:rPr lang="en-US" dirty="0"/>
              <a:t>Problems</a:t>
            </a:r>
            <a:endParaRPr lang="en-ZA" dirty="0"/>
          </a:p>
        </p:txBody>
      </p:sp>
    </p:spTree>
    <p:extLst>
      <p:ext uri="{BB962C8B-B14F-4D97-AF65-F5344CB8AC3E}">
        <p14:creationId xmlns:p14="http://schemas.microsoft.com/office/powerpoint/2010/main" val="179494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Introduction</a:t>
            </a:r>
          </a:p>
          <a:p>
            <a:r>
              <a:rPr lang="en-US" dirty="0"/>
              <a:t>Problems</a:t>
            </a:r>
          </a:p>
          <a:p>
            <a:r>
              <a:rPr lang="en-US" dirty="0"/>
              <a:t>Solutions</a:t>
            </a:r>
          </a:p>
          <a:p>
            <a:r>
              <a:rPr lang="en-US" dirty="0"/>
              <a:t>Conclusions</a:t>
            </a:r>
          </a:p>
          <a:p>
            <a:r>
              <a:rPr lang="en-US" dirty="0"/>
              <a:t>Next Steps</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7733-A422-C4C4-E18B-FFBD66B7FC5A}"/>
              </a:ext>
            </a:extLst>
          </p:cNvPr>
          <p:cNvSpPr>
            <a:spLocks noGrp="1"/>
          </p:cNvSpPr>
          <p:nvPr>
            <p:ph type="title"/>
          </p:nvPr>
        </p:nvSpPr>
        <p:spPr>
          <a:xfrm>
            <a:off x="899159" y="137160"/>
            <a:ext cx="9993429" cy="1249680"/>
          </a:xfrm>
        </p:spPr>
        <p:txBody>
          <a:bodyPr/>
          <a:lstStyle/>
          <a:p>
            <a:r>
              <a:rPr lang="en-US" dirty="0"/>
              <a:t>Current pass offerings</a:t>
            </a:r>
          </a:p>
        </p:txBody>
      </p:sp>
      <p:sp>
        <p:nvSpPr>
          <p:cNvPr id="3" name="Text Placeholder 2">
            <a:extLst>
              <a:ext uri="{FF2B5EF4-FFF2-40B4-BE49-F238E27FC236}">
                <a16:creationId xmlns:a16="http://schemas.microsoft.com/office/drawing/2014/main" id="{197D48FC-BD11-07EC-A916-F1AA22B08155}"/>
              </a:ext>
            </a:extLst>
          </p:cNvPr>
          <p:cNvSpPr>
            <a:spLocks noGrp="1"/>
          </p:cNvSpPr>
          <p:nvPr>
            <p:ph type="body" sz="quarter" idx="11"/>
          </p:nvPr>
        </p:nvSpPr>
        <p:spPr>
          <a:xfrm>
            <a:off x="899160" y="2087880"/>
            <a:ext cx="10210800" cy="426720"/>
          </a:xfrm>
        </p:spPr>
        <p:txBody>
          <a:bodyPr>
            <a:normAutofit/>
          </a:bodyPr>
          <a:lstStyle/>
          <a:p>
            <a:pPr marL="342900" indent="-342900">
              <a:buFont typeface="Arial" panose="020B0604020202020204" pitchFamily="34" charset="0"/>
              <a:buChar char="•"/>
            </a:pPr>
            <a:r>
              <a:rPr lang="en-US" sz="1800" dirty="0" err="1"/>
              <a:t>Cyclistic</a:t>
            </a:r>
            <a:r>
              <a:rPr lang="en-US" sz="1800" dirty="0"/>
              <a:t> currently offers a variety of memberships. The current standings are as follows:</a:t>
            </a:r>
          </a:p>
        </p:txBody>
      </p:sp>
      <p:sp>
        <p:nvSpPr>
          <p:cNvPr id="4" name="Slide Number Placeholder 3">
            <a:extLst>
              <a:ext uri="{FF2B5EF4-FFF2-40B4-BE49-F238E27FC236}">
                <a16:creationId xmlns:a16="http://schemas.microsoft.com/office/drawing/2014/main" id="{47FB9739-DC92-3D62-6047-25B96A1A8985}"/>
              </a:ext>
            </a:extLst>
          </p:cNvPr>
          <p:cNvSpPr>
            <a:spLocks noGrp="1"/>
          </p:cNvSpPr>
          <p:nvPr>
            <p:ph type="sldNum" sz="quarter" idx="12"/>
          </p:nvPr>
        </p:nvSpPr>
        <p:spPr/>
        <p:txBody>
          <a:bodyPr/>
          <a:lstStyle/>
          <a:p>
            <a:fld id="{B5CEABB6-07DC-46E8-9B57-56EC44A396E5}" type="slidenum">
              <a:rPr lang="en-US" smtClean="0"/>
              <a:pPr/>
              <a:t>20</a:t>
            </a:fld>
            <a:endParaRPr lang="en-US" dirty="0"/>
          </a:p>
        </p:txBody>
      </p:sp>
      <p:graphicFrame>
        <p:nvGraphicFramePr>
          <p:cNvPr id="6" name="Table 5">
            <a:extLst>
              <a:ext uri="{FF2B5EF4-FFF2-40B4-BE49-F238E27FC236}">
                <a16:creationId xmlns:a16="http://schemas.microsoft.com/office/drawing/2014/main" id="{156ADFD8-FB47-2B47-B9F2-3B62F0E2C856}"/>
              </a:ext>
            </a:extLst>
          </p:cNvPr>
          <p:cNvGraphicFramePr>
            <a:graphicFrameLocks noGrp="1"/>
          </p:cNvGraphicFramePr>
          <p:nvPr>
            <p:extLst>
              <p:ext uri="{D42A27DB-BD31-4B8C-83A1-F6EECF244321}">
                <p14:modId xmlns:p14="http://schemas.microsoft.com/office/powerpoint/2010/main" val="1200556256"/>
              </p:ext>
            </p:extLst>
          </p:nvPr>
        </p:nvGraphicFramePr>
        <p:xfrm>
          <a:off x="1131475" y="2457212"/>
          <a:ext cx="9978484" cy="1737360"/>
        </p:xfrm>
        <a:graphic>
          <a:graphicData uri="http://schemas.openxmlformats.org/drawingml/2006/table">
            <a:tbl>
              <a:tblPr firstRow="1" bandRow="1">
                <a:tableStyleId>{2D5ABB26-0587-4C30-8999-92F81FD0307C}</a:tableStyleId>
              </a:tblPr>
              <a:tblGrid>
                <a:gridCol w="1468290">
                  <a:extLst>
                    <a:ext uri="{9D8B030D-6E8A-4147-A177-3AD203B41FA5}">
                      <a16:colId xmlns:a16="http://schemas.microsoft.com/office/drawing/2014/main" val="3073352763"/>
                    </a:ext>
                  </a:extLst>
                </a:gridCol>
                <a:gridCol w="2070847">
                  <a:extLst>
                    <a:ext uri="{9D8B030D-6E8A-4147-A177-3AD203B41FA5}">
                      <a16:colId xmlns:a16="http://schemas.microsoft.com/office/drawing/2014/main" val="2714203559"/>
                    </a:ext>
                  </a:extLst>
                </a:gridCol>
                <a:gridCol w="3227294">
                  <a:extLst>
                    <a:ext uri="{9D8B030D-6E8A-4147-A177-3AD203B41FA5}">
                      <a16:colId xmlns:a16="http://schemas.microsoft.com/office/drawing/2014/main" val="47108457"/>
                    </a:ext>
                  </a:extLst>
                </a:gridCol>
                <a:gridCol w="3212053">
                  <a:extLst>
                    <a:ext uri="{9D8B030D-6E8A-4147-A177-3AD203B41FA5}">
                      <a16:colId xmlns:a16="http://schemas.microsoft.com/office/drawing/2014/main" val="3155137947"/>
                    </a:ext>
                  </a:extLst>
                </a:gridCol>
              </a:tblGrid>
              <a:tr h="182880">
                <a:tc>
                  <a:txBody>
                    <a:bodyPr/>
                    <a:lstStyle/>
                    <a:p>
                      <a:endParaRPr lang="en-US" sz="14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i="0" dirty="0">
                          <a:solidFill>
                            <a:schemeClr val="tx1"/>
                          </a:solidFill>
                          <a:effectLst/>
                          <a:latin typeface="ProximaNova"/>
                        </a:rPr>
                        <a:t>Casual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hMerge="1">
                  <a:txBody>
                    <a:bodyPr/>
                    <a:lstStyle/>
                    <a:p>
                      <a:pPr algn="ctr"/>
                      <a:endParaRPr lang="en-US" sz="1200" b="0" i="0" dirty="0">
                        <a:solidFill>
                          <a:schemeClr val="tx1"/>
                        </a:solidFill>
                        <a:effectLst/>
                        <a:latin typeface="ProximaNov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dirty="0">
                          <a:solidFill>
                            <a:schemeClr val="tx1"/>
                          </a:solidFill>
                          <a:effectLst/>
                          <a:latin typeface="ProximaNova"/>
                        </a:rPr>
                        <a:t>Member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3061252836"/>
                  </a:ext>
                </a:extLst>
              </a:tr>
              <a:tr h="370840">
                <a:tc>
                  <a:txBody>
                    <a:bodyPr/>
                    <a:lstStyle/>
                    <a:p>
                      <a:endParaRPr lang="en-US" sz="14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olidFill>
                            <a:schemeClr val="tx1"/>
                          </a:solidFill>
                          <a:effectLst/>
                        </a:rPr>
                        <a:t>Single Ride 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effectLst/>
                        </a:rPr>
                        <a:t>Day Pass</a:t>
                      </a:r>
                    </a:p>
                    <a:p>
                      <a:pPr algn="ctr"/>
                      <a:r>
                        <a:rPr lang="en-US" sz="1400" b="1" dirty="0">
                          <a:solidFill>
                            <a:schemeClr val="tx1"/>
                          </a:solidFill>
                          <a:effectLst/>
                        </a:rPr>
                        <a:t>$18.10/day</a:t>
                      </a:r>
                      <a:endParaRPr lang="en-US" sz="1400" b="0" i="0" dirty="0">
                        <a:solidFill>
                          <a:schemeClr val="tx1"/>
                        </a:solidFill>
                        <a:effectLst/>
                        <a:latin typeface="ProximaNov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effectLst/>
                        </a:rPr>
                        <a:t>Year Pass</a:t>
                      </a:r>
                    </a:p>
                    <a:p>
                      <a:pPr algn="ctr"/>
                      <a:r>
                        <a:rPr lang="en-US" sz="1400" b="1" dirty="0">
                          <a:solidFill>
                            <a:schemeClr val="tx1"/>
                          </a:solidFill>
                          <a:effectLst/>
                        </a:rPr>
                        <a:t>$143.90/year</a:t>
                      </a:r>
                      <a:endParaRPr lang="en-US" sz="1400" b="0" i="0" dirty="0">
                        <a:solidFill>
                          <a:schemeClr val="tx1"/>
                        </a:solidFill>
                        <a:effectLst/>
                        <a:latin typeface="ProximaNov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401109"/>
                  </a:ext>
                </a:extLst>
              </a:tr>
              <a:tr h="274320">
                <a:tc>
                  <a:txBody>
                    <a:bodyPr/>
                    <a:lstStyle/>
                    <a:p>
                      <a:pPr algn="l"/>
                      <a:r>
                        <a:rPr lang="en-US" sz="1400" b="1" dirty="0">
                          <a:solidFill>
                            <a:schemeClr val="tx1"/>
                          </a:solidFill>
                          <a:effectLst/>
                        </a:rPr>
                        <a:t>Classic Bike</a:t>
                      </a:r>
                      <a:endParaRPr lang="en-US" sz="1400" b="0" i="0" dirty="0">
                        <a:solidFill>
                          <a:schemeClr val="tx1"/>
                        </a:solidFill>
                        <a:effectLst/>
                        <a:latin typeface="ProximaNov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effectLst/>
                        </a:rPr>
                        <a:t>$1 unlock + $0.18/min</a:t>
                      </a:r>
                      <a:endParaRPr lang="en-US" sz="1400" b="0" i="0" dirty="0">
                        <a:solidFill>
                          <a:schemeClr val="tx1"/>
                        </a:solidFill>
                        <a:effectLst/>
                        <a:latin typeface="ProximaNov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effectLst/>
                        </a:rPr>
                        <a:t>3 hours free per ride, then $0.18/min</a:t>
                      </a:r>
                      <a:endParaRPr lang="en-US" sz="1400" b="0" i="0" dirty="0">
                        <a:solidFill>
                          <a:schemeClr val="tx1"/>
                        </a:solidFill>
                        <a:effectLst/>
                        <a:latin typeface="ProximaNov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effectLst/>
                        </a:rPr>
                        <a:t>45 min free per ride, then $0.18/min</a:t>
                      </a:r>
                      <a:endParaRPr lang="en-US" sz="1400" b="0" i="0" dirty="0">
                        <a:solidFill>
                          <a:schemeClr val="tx1"/>
                        </a:solidFill>
                        <a:effectLst/>
                        <a:latin typeface="ProximaNov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444036"/>
                  </a:ext>
                </a:extLst>
              </a:tr>
              <a:tr h="274320">
                <a:tc>
                  <a:txBody>
                    <a:bodyPr/>
                    <a:lstStyle/>
                    <a:p>
                      <a:r>
                        <a:rPr lang="en-US" sz="1400" b="1" dirty="0">
                          <a:solidFill>
                            <a:schemeClr val="tx1"/>
                          </a:solidFill>
                        </a:rPr>
                        <a:t>Electric Bike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$1 unlock + $0.44/min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Free unlocks + $0.44/min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Free unlocks + $0.18/min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42290"/>
                  </a:ext>
                </a:extLst>
              </a:tr>
              <a:tr h="274320">
                <a:tc>
                  <a:txBody>
                    <a:bodyPr/>
                    <a:lstStyle/>
                    <a:p>
                      <a:r>
                        <a:rPr lang="en-US" sz="1400" b="1" dirty="0">
                          <a:solidFill>
                            <a:schemeClr val="tx1"/>
                          </a:solidFill>
                        </a:rPr>
                        <a:t>Electric Scooter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$1 unlock + $0.44/min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Free unlocks + $0.44/min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Free unlocks + $0.29/min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314194"/>
                  </a:ext>
                </a:extLst>
              </a:tr>
            </a:tbl>
          </a:graphicData>
        </a:graphic>
      </p:graphicFrame>
      <p:sp>
        <p:nvSpPr>
          <p:cNvPr id="9" name="TextBox 8">
            <a:extLst>
              <a:ext uri="{FF2B5EF4-FFF2-40B4-BE49-F238E27FC236}">
                <a16:creationId xmlns:a16="http://schemas.microsoft.com/office/drawing/2014/main" id="{E429B02C-F2D7-392D-EC49-BAA1169C5F0D}"/>
              </a:ext>
            </a:extLst>
          </p:cNvPr>
          <p:cNvSpPr txBox="1"/>
          <p:nvPr/>
        </p:nvSpPr>
        <p:spPr>
          <a:xfrm>
            <a:off x="899159" y="4540532"/>
            <a:ext cx="10210800" cy="1815882"/>
          </a:xfrm>
          <a:prstGeom prst="rect">
            <a:avLst/>
          </a:prstGeom>
          <a:noFill/>
        </p:spPr>
        <p:txBody>
          <a:bodyPr wrap="square">
            <a:spAutoFit/>
          </a:bodyPr>
          <a:lstStyle/>
          <a:p>
            <a:pPr marL="171450" indent="-171450" algn="l">
              <a:buFont typeface="Arial" panose="020B0604020202020204" pitchFamily="34" charset="0"/>
              <a:buChar char="•"/>
            </a:pPr>
            <a:r>
              <a:rPr lang="en-US" sz="1600" b="0" dirty="0"/>
              <a:t>Based on </a:t>
            </a:r>
            <a:r>
              <a:rPr lang="en-US" sz="1600" dirty="0"/>
              <a:t>the findings of casual rider behavior, what would convince them to switch from a casual pass (single ride or day) to a member pass (year), i.e. at what point does an annual membership become a better value?</a:t>
            </a:r>
          </a:p>
          <a:p>
            <a:pPr marL="628650" lvl="1" indent="-171450">
              <a:buFont typeface="Arial" panose="020B0604020202020204" pitchFamily="34" charset="0"/>
              <a:buChar char="•"/>
            </a:pPr>
            <a:r>
              <a:rPr lang="en-US" sz="1600" dirty="0"/>
              <a:t>I will use the calculated average ride lengths to see at what point does a year pass become a better value compared to a single ride pass and compared to a day pass.</a:t>
            </a:r>
          </a:p>
          <a:p>
            <a:pPr marL="628650" lvl="1" indent="-171450">
              <a:buFont typeface="Arial" panose="020B0604020202020204" pitchFamily="34" charset="0"/>
              <a:buChar char="•"/>
            </a:pPr>
            <a:r>
              <a:rPr lang="en-US" sz="1600" b="0" i="0" dirty="0">
                <a:effectLst/>
              </a:rPr>
              <a:t>Analysis will only be performed only for electric bikes and classic bikes as they are the two primary ride types between both casual riders and member riders.</a:t>
            </a:r>
          </a:p>
        </p:txBody>
      </p:sp>
      <p:sp>
        <p:nvSpPr>
          <p:cNvPr id="8" name="TextBox 7">
            <a:extLst>
              <a:ext uri="{FF2B5EF4-FFF2-40B4-BE49-F238E27FC236}">
                <a16:creationId xmlns:a16="http://schemas.microsoft.com/office/drawing/2014/main" id="{8981696B-11C8-FA27-9EC4-588CC60876BD}"/>
              </a:ext>
            </a:extLst>
          </p:cNvPr>
          <p:cNvSpPr txBox="1"/>
          <p:nvPr/>
        </p:nvSpPr>
        <p:spPr>
          <a:xfrm>
            <a:off x="6007808" y="4191434"/>
            <a:ext cx="5102152" cy="261610"/>
          </a:xfrm>
          <a:prstGeom prst="rect">
            <a:avLst/>
          </a:prstGeom>
          <a:noFill/>
        </p:spPr>
        <p:txBody>
          <a:bodyPr wrap="square">
            <a:spAutoFit/>
          </a:bodyPr>
          <a:lstStyle/>
          <a:p>
            <a:pPr algn="r"/>
            <a:r>
              <a:rPr lang="en-US" sz="1100" dirty="0"/>
              <a:t>Source: Divvy, operated by Lyft Bikes and Scooters, LLC.</a:t>
            </a:r>
          </a:p>
        </p:txBody>
      </p:sp>
    </p:spTree>
    <p:extLst>
      <p:ext uri="{BB962C8B-B14F-4D97-AF65-F5344CB8AC3E}">
        <p14:creationId xmlns:p14="http://schemas.microsoft.com/office/powerpoint/2010/main" val="4176291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5C87-B0FF-2666-C315-CD7A00C116D5}"/>
              </a:ext>
            </a:extLst>
          </p:cNvPr>
          <p:cNvSpPr>
            <a:spLocks noGrp="1"/>
          </p:cNvSpPr>
          <p:nvPr>
            <p:ph type="title"/>
          </p:nvPr>
        </p:nvSpPr>
        <p:spPr>
          <a:xfrm>
            <a:off x="899159" y="137160"/>
            <a:ext cx="10163287" cy="1249680"/>
          </a:xfrm>
        </p:spPr>
        <p:txBody>
          <a:bodyPr/>
          <a:lstStyle/>
          <a:p>
            <a:r>
              <a:rPr lang="en-US" dirty="0"/>
              <a:t>Comparison 1 – Single Ride Pass / Classic Bikes</a:t>
            </a:r>
          </a:p>
        </p:txBody>
      </p:sp>
      <p:sp>
        <p:nvSpPr>
          <p:cNvPr id="4" name="Slide Number Placeholder 3">
            <a:extLst>
              <a:ext uri="{FF2B5EF4-FFF2-40B4-BE49-F238E27FC236}">
                <a16:creationId xmlns:a16="http://schemas.microsoft.com/office/drawing/2014/main" id="{DE5D1DDC-9199-29BE-5085-221B9A6349AC}"/>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8" name="Text Placeholder 3">
            <a:extLst>
              <a:ext uri="{FF2B5EF4-FFF2-40B4-BE49-F238E27FC236}">
                <a16:creationId xmlns:a16="http://schemas.microsoft.com/office/drawing/2014/main" id="{080433E9-CDF3-75FB-58CD-64FA98CC3203}"/>
              </a:ext>
            </a:extLst>
          </p:cNvPr>
          <p:cNvSpPr txBox="1">
            <a:spLocks/>
          </p:cNvSpPr>
          <p:nvPr/>
        </p:nvSpPr>
        <p:spPr>
          <a:xfrm>
            <a:off x="8260796" y="1850136"/>
            <a:ext cx="3455716" cy="4031360"/>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Member riders take on average 10.5 min rides. The cost for their year pass using only classic bikes would remain $143.90 per year.</a:t>
            </a:r>
          </a:p>
          <a:p>
            <a:pPr marL="285750" indent="-285750">
              <a:buFont typeface="Arial" panose="020B0604020202020204" pitchFamily="34" charset="0"/>
              <a:buChar char="•"/>
            </a:pPr>
            <a:r>
              <a:rPr lang="en-US" dirty="0"/>
              <a:t>Casual riders take on average 12.66 min rides, which cost $3.28 per ride on a classic bike with the single ride pass. </a:t>
            </a:r>
          </a:p>
          <a:p>
            <a:pPr marL="285750" indent="-285750">
              <a:buFont typeface="Arial" panose="020B0604020202020204" pitchFamily="34" charset="0"/>
              <a:buChar char="•"/>
            </a:pPr>
            <a:r>
              <a:rPr lang="en-US" dirty="0"/>
              <a:t>If both casual riders and member riders took one ride each day for a year on a classic bike, the graph shows how their costs would vary.</a:t>
            </a:r>
          </a:p>
          <a:p>
            <a:pPr marL="285750" indent="-285750">
              <a:buFont typeface="Arial" panose="020B0604020202020204" pitchFamily="34" charset="0"/>
              <a:buChar char="•"/>
            </a:pPr>
            <a:r>
              <a:rPr lang="en-US" dirty="0"/>
              <a:t>Once a casual rider has taken their 44</a:t>
            </a:r>
            <a:r>
              <a:rPr lang="en-US" baseline="30000" dirty="0"/>
              <a:t>th</a:t>
            </a:r>
            <a:r>
              <a:rPr lang="en-US" dirty="0"/>
              <a:t> 12.66 min ride on a classic bike, it would have been a better value to get the year pass.</a:t>
            </a:r>
          </a:p>
        </p:txBody>
      </p:sp>
      <p:graphicFrame>
        <p:nvGraphicFramePr>
          <p:cNvPr id="6" name="Chart 5">
            <a:extLst>
              <a:ext uri="{FF2B5EF4-FFF2-40B4-BE49-F238E27FC236}">
                <a16:creationId xmlns:a16="http://schemas.microsoft.com/office/drawing/2014/main" id="{C0176056-39FA-2922-36FB-BF59CDADE6C1}"/>
              </a:ext>
            </a:extLst>
          </p:cNvPr>
          <p:cNvGraphicFramePr>
            <a:graphicFrameLocks/>
          </p:cNvGraphicFramePr>
          <p:nvPr>
            <p:extLst>
              <p:ext uri="{D42A27DB-BD31-4B8C-83A1-F6EECF244321}">
                <p14:modId xmlns:p14="http://schemas.microsoft.com/office/powerpoint/2010/main" val="421971197"/>
              </p:ext>
            </p:extLst>
          </p:nvPr>
        </p:nvGraphicFramePr>
        <p:xfrm>
          <a:off x="475489" y="1386840"/>
          <a:ext cx="7571232" cy="4494656"/>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C39EB7EB-B256-5D90-D89F-A23D792CA8BC}"/>
              </a:ext>
            </a:extLst>
          </p:cNvPr>
          <p:cNvSpPr txBox="1"/>
          <p:nvPr/>
        </p:nvSpPr>
        <p:spPr>
          <a:xfrm>
            <a:off x="796335" y="6015789"/>
            <a:ext cx="10599329" cy="461665"/>
          </a:xfrm>
          <a:prstGeom prst="rect">
            <a:avLst/>
          </a:prstGeom>
          <a:noFill/>
        </p:spPr>
        <p:txBody>
          <a:bodyPr wrap="square">
            <a:spAutoFit/>
          </a:bodyPr>
          <a:lstStyle/>
          <a:p>
            <a:pPr algn="r"/>
            <a:r>
              <a:rPr lang="en-US" sz="1200" dirty="0"/>
              <a:t>Note: These comparisons were made on the basis of each customer taking one ride of average length per day, as there is no current available data on how many rides on average member riders and casual riders take per day.</a:t>
            </a:r>
          </a:p>
        </p:txBody>
      </p:sp>
    </p:spTree>
    <p:extLst>
      <p:ext uri="{BB962C8B-B14F-4D97-AF65-F5344CB8AC3E}">
        <p14:creationId xmlns:p14="http://schemas.microsoft.com/office/powerpoint/2010/main" val="2805220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5C87-B0FF-2666-C315-CD7A00C116D5}"/>
              </a:ext>
            </a:extLst>
          </p:cNvPr>
          <p:cNvSpPr>
            <a:spLocks noGrp="1"/>
          </p:cNvSpPr>
          <p:nvPr>
            <p:ph type="title"/>
          </p:nvPr>
        </p:nvSpPr>
        <p:spPr>
          <a:xfrm>
            <a:off x="899160" y="137160"/>
            <a:ext cx="10324652" cy="1249680"/>
          </a:xfrm>
        </p:spPr>
        <p:txBody>
          <a:bodyPr/>
          <a:lstStyle/>
          <a:p>
            <a:r>
              <a:rPr lang="en-US" dirty="0"/>
              <a:t>Comparison 1 – Single Ride Pass / Electric Bikes</a:t>
            </a:r>
          </a:p>
        </p:txBody>
      </p:sp>
      <p:sp>
        <p:nvSpPr>
          <p:cNvPr id="4" name="Slide Number Placeholder 3">
            <a:extLst>
              <a:ext uri="{FF2B5EF4-FFF2-40B4-BE49-F238E27FC236}">
                <a16:creationId xmlns:a16="http://schemas.microsoft.com/office/drawing/2014/main" id="{DE5D1DDC-9199-29BE-5085-221B9A6349AC}"/>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
        <p:nvSpPr>
          <p:cNvPr id="8" name="Text Placeholder 3">
            <a:extLst>
              <a:ext uri="{FF2B5EF4-FFF2-40B4-BE49-F238E27FC236}">
                <a16:creationId xmlns:a16="http://schemas.microsoft.com/office/drawing/2014/main" id="{080433E9-CDF3-75FB-58CD-64FA98CC3203}"/>
              </a:ext>
            </a:extLst>
          </p:cNvPr>
          <p:cNvSpPr txBox="1">
            <a:spLocks/>
          </p:cNvSpPr>
          <p:nvPr/>
        </p:nvSpPr>
        <p:spPr>
          <a:xfrm>
            <a:off x="8260796" y="1850136"/>
            <a:ext cx="3455716" cy="4031360"/>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Member riders take on average 10.5 min rides. The cost for their year pass using only electric bikes would be $143.9 + $1.89 per ride.</a:t>
            </a:r>
          </a:p>
          <a:p>
            <a:pPr marL="285750" indent="-285750">
              <a:buFont typeface="Arial" panose="020B0604020202020204" pitchFamily="34" charset="0"/>
              <a:buChar char="•"/>
            </a:pPr>
            <a:r>
              <a:rPr lang="en-US" dirty="0"/>
              <a:t>Casual riders take on average 12.66 min rides, which cost $6.57 per ride on an electric bike with the single ride pass. </a:t>
            </a:r>
          </a:p>
          <a:p>
            <a:pPr marL="285750" indent="-285750">
              <a:buFont typeface="Arial" panose="020B0604020202020204" pitchFamily="34" charset="0"/>
              <a:buChar char="•"/>
            </a:pPr>
            <a:r>
              <a:rPr lang="en-US" dirty="0"/>
              <a:t>If both casual riders and member riders took one ride each day for a year on an electric bike, the graph shows how their costs would vary.</a:t>
            </a:r>
          </a:p>
          <a:p>
            <a:pPr marL="285750" indent="-285750">
              <a:buFont typeface="Arial" panose="020B0604020202020204" pitchFamily="34" charset="0"/>
              <a:buChar char="•"/>
            </a:pPr>
            <a:r>
              <a:rPr lang="en-US" dirty="0"/>
              <a:t>Once a casual rider has taken their 31</a:t>
            </a:r>
            <a:r>
              <a:rPr lang="en-US" baseline="30000" dirty="0"/>
              <a:t>st</a:t>
            </a:r>
            <a:r>
              <a:rPr lang="en-US" dirty="0"/>
              <a:t> 12.66 min ride on an electric bike, it would have been a better value to get the year pass.</a:t>
            </a:r>
          </a:p>
        </p:txBody>
      </p:sp>
      <p:graphicFrame>
        <p:nvGraphicFramePr>
          <p:cNvPr id="5" name="Chart 4">
            <a:extLst>
              <a:ext uri="{FF2B5EF4-FFF2-40B4-BE49-F238E27FC236}">
                <a16:creationId xmlns:a16="http://schemas.microsoft.com/office/drawing/2014/main" id="{E9881ABE-48CC-4EE6-9A2A-4BF0BFA2AC1D}"/>
              </a:ext>
            </a:extLst>
          </p:cNvPr>
          <p:cNvGraphicFramePr>
            <a:graphicFrameLocks/>
          </p:cNvGraphicFramePr>
          <p:nvPr>
            <p:extLst>
              <p:ext uri="{D42A27DB-BD31-4B8C-83A1-F6EECF244321}">
                <p14:modId xmlns:p14="http://schemas.microsoft.com/office/powerpoint/2010/main" val="2983828679"/>
              </p:ext>
            </p:extLst>
          </p:nvPr>
        </p:nvGraphicFramePr>
        <p:xfrm>
          <a:off x="475489" y="1386840"/>
          <a:ext cx="7571231" cy="449465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5519A2C-4FF9-67CA-EE61-D0F848E0C2D5}"/>
              </a:ext>
            </a:extLst>
          </p:cNvPr>
          <p:cNvSpPr txBox="1"/>
          <p:nvPr/>
        </p:nvSpPr>
        <p:spPr>
          <a:xfrm>
            <a:off x="796335" y="6015789"/>
            <a:ext cx="10599329" cy="461665"/>
          </a:xfrm>
          <a:prstGeom prst="rect">
            <a:avLst/>
          </a:prstGeom>
          <a:noFill/>
        </p:spPr>
        <p:txBody>
          <a:bodyPr wrap="square">
            <a:spAutoFit/>
          </a:bodyPr>
          <a:lstStyle/>
          <a:p>
            <a:pPr algn="r"/>
            <a:r>
              <a:rPr lang="en-US" sz="1200" dirty="0"/>
              <a:t>Note: These comparisons were made on the basis of each customer taking one ride of average length per day, as there is no current available data on how many rides on average member riders and casual riders take per day.</a:t>
            </a:r>
          </a:p>
        </p:txBody>
      </p:sp>
    </p:spTree>
    <p:extLst>
      <p:ext uri="{BB962C8B-B14F-4D97-AF65-F5344CB8AC3E}">
        <p14:creationId xmlns:p14="http://schemas.microsoft.com/office/powerpoint/2010/main" val="3339915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5C87-B0FF-2666-C315-CD7A00C116D5}"/>
              </a:ext>
            </a:extLst>
          </p:cNvPr>
          <p:cNvSpPr>
            <a:spLocks noGrp="1"/>
          </p:cNvSpPr>
          <p:nvPr>
            <p:ph type="title"/>
          </p:nvPr>
        </p:nvSpPr>
        <p:spPr>
          <a:xfrm>
            <a:off x="899160" y="137160"/>
            <a:ext cx="8908228" cy="1249680"/>
          </a:xfrm>
        </p:spPr>
        <p:txBody>
          <a:bodyPr/>
          <a:lstStyle/>
          <a:p>
            <a:r>
              <a:rPr lang="en-US" dirty="0"/>
              <a:t>Comparison 2 – day pass / Classic Bikes</a:t>
            </a:r>
          </a:p>
        </p:txBody>
      </p:sp>
      <p:sp>
        <p:nvSpPr>
          <p:cNvPr id="4" name="Slide Number Placeholder 3">
            <a:extLst>
              <a:ext uri="{FF2B5EF4-FFF2-40B4-BE49-F238E27FC236}">
                <a16:creationId xmlns:a16="http://schemas.microsoft.com/office/drawing/2014/main" id="{DE5D1DDC-9199-29BE-5085-221B9A6349AC}"/>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
        <p:nvSpPr>
          <p:cNvPr id="8" name="Text Placeholder 3">
            <a:extLst>
              <a:ext uri="{FF2B5EF4-FFF2-40B4-BE49-F238E27FC236}">
                <a16:creationId xmlns:a16="http://schemas.microsoft.com/office/drawing/2014/main" id="{080433E9-CDF3-75FB-58CD-64FA98CC3203}"/>
              </a:ext>
            </a:extLst>
          </p:cNvPr>
          <p:cNvSpPr txBox="1">
            <a:spLocks/>
          </p:cNvSpPr>
          <p:nvPr/>
        </p:nvSpPr>
        <p:spPr>
          <a:xfrm>
            <a:off x="8260796" y="1850135"/>
            <a:ext cx="3455716" cy="4031361"/>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Member riders take on average 10.5 min rides. The cost for their year pass using only electric bikes would remain $143.90 per year.</a:t>
            </a:r>
          </a:p>
          <a:p>
            <a:pPr marL="285750" indent="-285750">
              <a:buFont typeface="Arial" panose="020B0604020202020204" pitchFamily="34" charset="0"/>
              <a:buChar char="•"/>
            </a:pPr>
            <a:r>
              <a:rPr lang="en-US" dirty="0"/>
              <a:t>Casual riders take on average 12.66 min rides. They could take any number of rides of that same length and the cost would still be $18.10 per day on a classic bike with the day pass. </a:t>
            </a:r>
          </a:p>
          <a:p>
            <a:pPr marL="285750" indent="-285750">
              <a:buFont typeface="Arial" panose="020B0604020202020204" pitchFamily="34" charset="0"/>
              <a:buChar char="•"/>
            </a:pPr>
            <a:r>
              <a:rPr lang="en-US" dirty="0"/>
              <a:t>If both casual riders and member riders took one ride each day for a year on a classic bike, the graph shows how their costs would vary.</a:t>
            </a:r>
          </a:p>
          <a:p>
            <a:pPr marL="285750" indent="-285750">
              <a:buFont typeface="Arial" panose="020B0604020202020204" pitchFamily="34" charset="0"/>
              <a:buChar char="•"/>
            </a:pPr>
            <a:r>
              <a:rPr lang="en-US" dirty="0"/>
              <a:t>Once a casual rider has bought their 8</a:t>
            </a:r>
            <a:r>
              <a:rPr lang="en-US" baseline="30000" dirty="0"/>
              <a:t>th</a:t>
            </a:r>
            <a:r>
              <a:rPr lang="en-US" dirty="0"/>
              <a:t> day pass using </a:t>
            </a:r>
            <a:r>
              <a:rPr lang="en-US" sz="2000" dirty="0"/>
              <a:t>an electric bike</a:t>
            </a:r>
            <a:r>
              <a:rPr lang="en-US" dirty="0"/>
              <a:t>, it would have been a better value to get the year pass.</a:t>
            </a:r>
          </a:p>
        </p:txBody>
      </p:sp>
      <p:graphicFrame>
        <p:nvGraphicFramePr>
          <p:cNvPr id="3" name="Chart 2">
            <a:extLst>
              <a:ext uri="{FF2B5EF4-FFF2-40B4-BE49-F238E27FC236}">
                <a16:creationId xmlns:a16="http://schemas.microsoft.com/office/drawing/2014/main" id="{F4950EEE-5D1D-4312-9469-3787DE835BA6}"/>
              </a:ext>
            </a:extLst>
          </p:cNvPr>
          <p:cNvGraphicFramePr>
            <a:graphicFrameLocks/>
          </p:cNvGraphicFramePr>
          <p:nvPr>
            <p:extLst>
              <p:ext uri="{D42A27DB-BD31-4B8C-83A1-F6EECF244321}">
                <p14:modId xmlns:p14="http://schemas.microsoft.com/office/powerpoint/2010/main" val="3622500387"/>
              </p:ext>
            </p:extLst>
          </p:nvPr>
        </p:nvGraphicFramePr>
        <p:xfrm>
          <a:off x="475489" y="1386840"/>
          <a:ext cx="7571232" cy="449465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EA8EAA3D-CF9D-FC3C-5291-5EADF472F8FB}"/>
              </a:ext>
            </a:extLst>
          </p:cNvPr>
          <p:cNvSpPr txBox="1"/>
          <p:nvPr/>
        </p:nvSpPr>
        <p:spPr>
          <a:xfrm>
            <a:off x="796335" y="6015789"/>
            <a:ext cx="10599329" cy="461665"/>
          </a:xfrm>
          <a:prstGeom prst="rect">
            <a:avLst/>
          </a:prstGeom>
          <a:noFill/>
        </p:spPr>
        <p:txBody>
          <a:bodyPr wrap="square">
            <a:spAutoFit/>
          </a:bodyPr>
          <a:lstStyle/>
          <a:p>
            <a:pPr algn="r"/>
            <a:r>
              <a:rPr lang="en-US" sz="1200" dirty="0"/>
              <a:t>Note: These comparisons were made on the basis of each customer taking one ride of average length per day, as there is no current available data on how many rides on average member riders and casual riders take per day.</a:t>
            </a:r>
          </a:p>
        </p:txBody>
      </p:sp>
    </p:spTree>
    <p:extLst>
      <p:ext uri="{BB962C8B-B14F-4D97-AF65-F5344CB8AC3E}">
        <p14:creationId xmlns:p14="http://schemas.microsoft.com/office/powerpoint/2010/main" val="4243030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5C87-B0FF-2666-C315-CD7A00C116D5}"/>
              </a:ext>
            </a:extLst>
          </p:cNvPr>
          <p:cNvSpPr>
            <a:spLocks noGrp="1"/>
          </p:cNvSpPr>
          <p:nvPr>
            <p:ph type="title"/>
          </p:nvPr>
        </p:nvSpPr>
        <p:spPr>
          <a:xfrm>
            <a:off x="899159" y="137160"/>
            <a:ext cx="9446111" cy="1249680"/>
          </a:xfrm>
        </p:spPr>
        <p:txBody>
          <a:bodyPr/>
          <a:lstStyle/>
          <a:p>
            <a:r>
              <a:rPr lang="en-US" dirty="0"/>
              <a:t>Comparison 2 – day pass / Electric Bikes</a:t>
            </a:r>
          </a:p>
        </p:txBody>
      </p:sp>
      <p:sp>
        <p:nvSpPr>
          <p:cNvPr id="4" name="Slide Number Placeholder 3">
            <a:extLst>
              <a:ext uri="{FF2B5EF4-FFF2-40B4-BE49-F238E27FC236}">
                <a16:creationId xmlns:a16="http://schemas.microsoft.com/office/drawing/2014/main" id="{DE5D1DDC-9199-29BE-5085-221B9A6349AC}"/>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
        <p:nvSpPr>
          <p:cNvPr id="8" name="Text Placeholder 3">
            <a:extLst>
              <a:ext uri="{FF2B5EF4-FFF2-40B4-BE49-F238E27FC236}">
                <a16:creationId xmlns:a16="http://schemas.microsoft.com/office/drawing/2014/main" id="{080433E9-CDF3-75FB-58CD-64FA98CC3203}"/>
              </a:ext>
            </a:extLst>
          </p:cNvPr>
          <p:cNvSpPr txBox="1">
            <a:spLocks/>
          </p:cNvSpPr>
          <p:nvPr/>
        </p:nvSpPr>
        <p:spPr>
          <a:xfrm>
            <a:off x="8260796" y="1850136"/>
            <a:ext cx="3455716" cy="4031360"/>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Member riders take on average 10.5 min rides. The cost for their year pass using only electric bikes would be $143.9 + $1.89 per ride.</a:t>
            </a:r>
          </a:p>
          <a:p>
            <a:pPr marL="285750" indent="-285750">
              <a:buFont typeface="Arial" panose="020B0604020202020204" pitchFamily="34" charset="0"/>
              <a:buChar char="•"/>
            </a:pPr>
            <a:r>
              <a:rPr lang="en-US" dirty="0"/>
              <a:t>Casual riders take on average 12.66 min rides, which cost $23.67 per ride on an electric bike with the day pass. </a:t>
            </a:r>
          </a:p>
          <a:p>
            <a:pPr marL="285750" indent="-285750">
              <a:buFont typeface="Arial" panose="020B0604020202020204" pitchFamily="34" charset="0"/>
              <a:buChar char="•"/>
            </a:pPr>
            <a:r>
              <a:rPr lang="en-US" dirty="0"/>
              <a:t>If both casual riders and member riders took one ride each day for a year on an electric bike, the graph shows how their costs would vary.</a:t>
            </a:r>
          </a:p>
          <a:p>
            <a:pPr marL="285750" indent="-285750">
              <a:buFont typeface="Arial" panose="020B0604020202020204" pitchFamily="34" charset="0"/>
              <a:buChar char="•"/>
            </a:pPr>
            <a:r>
              <a:rPr lang="en-US" dirty="0"/>
              <a:t>Once a casual rider has bought their 7</a:t>
            </a:r>
            <a:r>
              <a:rPr lang="en-US" baseline="30000" dirty="0"/>
              <a:t>th</a:t>
            </a:r>
            <a:r>
              <a:rPr lang="en-US" dirty="0"/>
              <a:t> day pass using </a:t>
            </a:r>
            <a:r>
              <a:rPr lang="en-US" sz="2000" dirty="0"/>
              <a:t>an electric bike</a:t>
            </a:r>
            <a:r>
              <a:rPr lang="en-US" dirty="0"/>
              <a:t>, it would have been a better value to get the year pass.</a:t>
            </a:r>
          </a:p>
        </p:txBody>
      </p:sp>
      <p:graphicFrame>
        <p:nvGraphicFramePr>
          <p:cNvPr id="5" name="Chart 4">
            <a:extLst>
              <a:ext uri="{FF2B5EF4-FFF2-40B4-BE49-F238E27FC236}">
                <a16:creationId xmlns:a16="http://schemas.microsoft.com/office/drawing/2014/main" id="{E8E05AE7-8BC7-4358-886F-802716421619}"/>
              </a:ext>
            </a:extLst>
          </p:cNvPr>
          <p:cNvGraphicFramePr>
            <a:graphicFrameLocks/>
          </p:cNvGraphicFramePr>
          <p:nvPr>
            <p:extLst>
              <p:ext uri="{D42A27DB-BD31-4B8C-83A1-F6EECF244321}">
                <p14:modId xmlns:p14="http://schemas.microsoft.com/office/powerpoint/2010/main" val="2965455314"/>
              </p:ext>
            </p:extLst>
          </p:nvPr>
        </p:nvGraphicFramePr>
        <p:xfrm>
          <a:off x="475489" y="1386840"/>
          <a:ext cx="7571232" cy="4494656"/>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15D1FBE0-2A70-EDE8-E5E2-0A4BD5A60E3D}"/>
              </a:ext>
            </a:extLst>
          </p:cNvPr>
          <p:cNvSpPr txBox="1"/>
          <p:nvPr/>
        </p:nvSpPr>
        <p:spPr>
          <a:xfrm>
            <a:off x="796335" y="6015789"/>
            <a:ext cx="10599329" cy="461665"/>
          </a:xfrm>
          <a:prstGeom prst="rect">
            <a:avLst/>
          </a:prstGeom>
          <a:noFill/>
        </p:spPr>
        <p:txBody>
          <a:bodyPr wrap="square">
            <a:spAutoFit/>
          </a:bodyPr>
          <a:lstStyle/>
          <a:p>
            <a:pPr algn="r"/>
            <a:r>
              <a:rPr lang="en-US" sz="1200" dirty="0"/>
              <a:t>Note: These comparisons were made on the basis of each customer taking one ride of average length per day, as there is no current available data on how many rides on average member riders and casual riders take per day.</a:t>
            </a:r>
          </a:p>
        </p:txBody>
      </p:sp>
    </p:spTree>
    <p:extLst>
      <p:ext uri="{BB962C8B-B14F-4D97-AF65-F5344CB8AC3E}">
        <p14:creationId xmlns:p14="http://schemas.microsoft.com/office/powerpoint/2010/main" val="1741722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Solutions</a:t>
            </a:r>
            <a:endParaRPr lang="en-ZA" dirty="0"/>
          </a:p>
        </p:txBody>
      </p:sp>
    </p:spTree>
    <p:extLst>
      <p:ext uri="{BB962C8B-B14F-4D97-AF65-F5344CB8AC3E}">
        <p14:creationId xmlns:p14="http://schemas.microsoft.com/office/powerpoint/2010/main" val="4043390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26</a:t>
            </a:fld>
            <a:endParaRPr lang="en-US" dirty="0"/>
          </a:p>
        </p:txBody>
      </p:sp>
      <p:sp>
        <p:nvSpPr>
          <p:cNvPr id="6" name="Content Placeholder 4">
            <a:extLst>
              <a:ext uri="{FF2B5EF4-FFF2-40B4-BE49-F238E27FC236}">
                <a16:creationId xmlns:a16="http://schemas.microsoft.com/office/drawing/2014/main" id="{864E9D93-AA46-F3AB-F72D-54783910C13B}"/>
              </a:ext>
            </a:extLst>
          </p:cNvPr>
          <p:cNvSpPr txBox="1">
            <a:spLocks/>
          </p:cNvSpPr>
          <p:nvPr/>
        </p:nvSpPr>
        <p:spPr>
          <a:xfrm>
            <a:off x="911352" y="1418589"/>
            <a:ext cx="10215182" cy="4559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50" dirty="0"/>
              <a:t>The findings of each problem were that casual riders differ from member riders in the following criteria:</a:t>
            </a:r>
          </a:p>
        </p:txBody>
      </p:sp>
      <p:graphicFrame>
        <p:nvGraphicFramePr>
          <p:cNvPr id="8" name="Table 7">
            <a:extLst>
              <a:ext uri="{FF2B5EF4-FFF2-40B4-BE49-F238E27FC236}">
                <a16:creationId xmlns:a16="http://schemas.microsoft.com/office/drawing/2014/main" id="{042D8B7C-6CD9-929B-4B20-1EDA210ACB6E}"/>
              </a:ext>
            </a:extLst>
          </p:cNvPr>
          <p:cNvGraphicFramePr>
            <a:graphicFrameLocks noGrp="1"/>
          </p:cNvGraphicFramePr>
          <p:nvPr>
            <p:extLst>
              <p:ext uri="{D42A27DB-BD31-4B8C-83A1-F6EECF244321}">
                <p14:modId xmlns:p14="http://schemas.microsoft.com/office/powerpoint/2010/main" val="3878061496"/>
              </p:ext>
            </p:extLst>
          </p:nvPr>
        </p:nvGraphicFramePr>
        <p:xfrm>
          <a:off x="1064768" y="1787271"/>
          <a:ext cx="10061766" cy="4071112"/>
        </p:xfrm>
        <a:graphic>
          <a:graphicData uri="http://schemas.openxmlformats.org/drawingml/2006/table">
            <a:tbl>
              <a:tblPr firstRow="1" bandRow="1">
                <a:tableStyleId>{2D5ABB26-0587-4C30-8999-92F81FD0307C}</a:tableStyleId>
              </a:tblPr>
              <a:tblGrid>
                <a:gridCol w="1186688">
                  <a:extLst>
                    <a:ext uri="{9D8B030D-6E8A-4147-A177-3AD203B41FA5}">
                      <a16:colId xmlns:a16="http://schemas.microsoft.com/office/drawing/2014/main" val="2518877927"/>
                    </a:ext>
                  </a:extLst>
                </a:gridCol>
                <a:gridCol w="4437539">
                  <a:extLst>
                    <a:ext uri="{9D8B030D-6E8A-4147-A177-3AD203B41FA5}">
                      <a16:colId xmlns:a16="http://schemas.microsoft.com/office/drawing/2014/main" val="2715778431"/>
                    </a:ext>
                  </a:extLst>
                </a:gridCol>
                <a:gridCol w="4437539">
                  <a:extLst>
                    <a:ext uri="{9D8B030D-6E8A-4147-A177-3AD203B41FA5}">
                      <a16:colId xmlns:a16="http://schemas.microsoft.com/office/drawing/2014/main" val="1588630395"/>
                    </a:ext>
                  </a:extLst>
                </a:gridCol>
              </a:tblGrid>
              <a:tr h="365760">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Member Riders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dirty="0"/>
                        <a:t>Casual Riders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extLst>
                  <a:ext uri="{0D108BD9-81ED-4DB2-BD59-A6C34878D82A}">
                    <a16:rowId xmlns:a16="http://schemas.microsoft.com/office/drawing/2014/main" val="1283709445"/>
                  </a:ext>
                </a:extLst>
              </a:tr>
              <a:tr h="469138">
                <a:tc>
                  <a:txBody>
                    <a:bodyPr/>
                    <a:lstStyle/>
                    <a:p>
                      <a:r>
                        <a:rPr lang="en-US" sz="1400" dirty="0"/>
                        <a:t>Ride Length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Member riders take </a:t>
                      </a:r>
                      <a:r>
                        <a:rPr lang="en-US" sz="1200" b="1" dirty="0"/>
                        <a:t>shorter</a:t>
                      </a:r>
                      <a:r>
                        <a:rPr lang="en-US" sz="1200" dirty="0"/>
                        <a:t> rides on 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Casual riders take </a:t>
                      </a:r>
                      <a:r>
                        <a:rPr lang="en-US" sz="1200" b="1" dirty="0"/>
                        <a:t>longer</a:t>
                      </a:r>
                      <a:r>
                        <a:rPr lang="en-US" sz="1200" dirty="0"/>
                        <a:t> rides on 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0167012"/>
                  </a:ext>
                </a:extLst>
              </a:tr>
              <a:tr h="469138">
                <a:tc>
                  <a:txBody>
                    <a:bodyPr/>
                    <a:lstStyle/>
                    <a:p>
                      <a:r>
                        <a:rPr lang="en-US" sz="1400" dirty="0"/>
                        <a:t>Day of the Week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Member riders ride more during the week, primarily </a:t>
                      </a:r>
                      <a:r>
                        <a:rPr lang="en-US" sz="1200" b="1" dirty="0"/>
                        <a:t>Wednesday</a:t>
                      </a:r>
                      <a:r>
                        <a:rPr lang="en-US" sz="1200" dirty="0"/>
                        <a:t>. But both take the longest rides on </a:t>
                      </a:r>
                      <a:r>
                        <a:rPr lang="en-US" sz="1200" b="1" dirty="0"/>
                        <a:t>Saturday</a:t>
                      </a:r>
                      <a:r>
                        <a:rPr lang="en-US" sz="1200" dirty="0"/>
                        <a:t> on 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Casual riders ride more on the weekends, primarily </a:t>
                      </a:r>
                      <a:r>
                        <a:rPr lang="en-US" sz="1200" b="1" dirty="0"/>
                        <a:t>Saturday</a:t>
                      </a:r>
                      <a:r>
                        <a:rPr lang="en-US" sz="1200" dirty="0"/>
                        <a:t>. But both take the longest rides on </a:t>
                      </a:r>
                      <a:r>
                        <a:rPr lang="en-US" sz="1200" b="1" dirty="0"/>
                        <a:t>Saturday</a:t>
                      </a:r>
                      <a:r>
                        <a:rPr lang="en-US" sz="1200" dirty="0"/>
                        <a:t> on 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5214930"/>
                  </a:ext>
                </a:extLst>
              </a:tr>
              <a:tr h="469138">
                <a:tc>
                  <a:txBody>
                    <a:bodyPr/>
                    <a:lstStyle/>
                    <a:p>
                      <a:r>
                        <a:rPr lang="en-US" sz="1400" dirty="0"/>
                        <a:t>Season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US" sz="1200" dirty="0"/>
                        <a:t>Both ride more often and ride longer on average during </a:t>
                      </a:r>
                      <a:r>
                        <a:rPr lang="en-US" sz="1200" b="1" dirty="0"/>
                        <a:t>summer</a:t>
                      </a:r>
                      <a:r>
                        <a:rPr lang="en-US" sz="1200" dirty="0"/>
                        <a:t>. Next most popular is </a:t>
                      </a:r>
                      <a:r>
                        <a:rPr lang="en-US" sz="1200" b="1" dirty="0"/>
                        <a:t>fall</a:t>
                      </a: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277104"/>
                  </a:ext>
                </a:extLst>
              </a:tr>
              <a:tr h="469138">
                <a:tc>
                  <a:txBody>
                    <a:bodyPr/>
                    <a:lstStyle/>
                    <a:p>
                      <a:r>
                        <a:rPr lang="en-US" sz="1400" dirty="0"/>
                        <a:t>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Both casual and member riders ride the most in </a:t>
                      </a:r>
                      <a:r>
                        <a:rPr lang="en-US" sz="1200" b="1" dirty="0"/>
                        <a:t>September</a:t>
                      </a:r>
                      <a:r>
                        <a:rPr lang="en-US" sz="1200" dirty="0"/>
                        <a:t>. But member riders ride longer on average in </a:t>
                      </a:r>
                      <a:r>
                        <a:rPr lang="en-US" sz="1200" b="1" dirty="0"/>
                        <a:t>June</a:t>
                      </a:r>
                      <a:r>
                        <a:rPr lang="en-US" sz="12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Both casual and member riders ride the most in </a:t>
                      </a:r>
                      <a:r>
                        <a:rPr lang="en-US" sz="1200" b="1"/>
                        <a:t>September</a:t>
                      </a:r>
                      <a:r>
                        <a:rPr lang="en-US" sz="1200"/>
                        <a:t>. But casual riders ride longer on average in </a:t>
                      </a:r>
                      <a:r>
                        <a:rPr lang="en-US" sz="1200" b="1"/>
                        <a:t>July</a:t>
                      </a:r>
                      <a:r>
                        <a:rPr lang="en-US" sz="120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0487704"/>
                  </a:ext>
                </a:extLst>
              </a:tr>
              <a:tr h="469138">
                <a:tc>
                  <a:txBody>
                    <a:bodyPr/>
                    <a:lstStyle/>
                    <a:p>
                      <a:r>
                        <a:rPr lang="en-US" sz="1400" dirty="0"/>
                        <a:t>Bike Type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Both ride more often and ride longer on average on </a:t>
                      </a:r>
                      <a:r>
                        <a:rPr lang="en-US" sz="1200" b="1" dirty="0"/>
                        <a:t>electric bikes</a:t>
                      </a:r>
                      <a:r>
                        <a:rPr lang="en-US" sz="1200" dirty="0"/>
                        <a:t>. The next most popular are </a:t>
                      </a:r>
                      <a:r>
                        <a:rPr lang="en-US" sz="1200" b="1" dirty="0"/>
                        <a:t>classic bikes</a:t>
                      </a:r>
                      <a:r>
                        <a:rPr lang="en-US" sz="12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8119050"/>
                  </a:ext>
                </a:extLst>
              </a:tr>
              <a:tr h="469138">
                <a:tc>
                  <a:txBody>
                    <a:bodyPr/>
                    <a:lstStyle/>
                    <a:p>
                      <a:r>
                        <a:rPr lang="en-US" sz="1400" dirty="0"/>
                        <a:t>Ride Location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Member rides started and ended the most around 11 key locations around Chicago’s downtown as well but around </a:t>
                      </a:r>
                      <a:r>
                        <a:rPr lang="en-US" sz="1200" b="1" dirty="0"/>
                        <a:t>popular commuting locations </a:t>
                      </a:r>
                      <a:r>
                        <a:rPr lang="en-US" sz="1200" dirty="0"/>
                        <a:t>(like Union Station, the Ogilvie Transportation Center), </a:t>
                      </a:r>
                      <a:r>
                        <a:rPr lang="en-US" sz="1200" b="1" dirty="0"/>
                        <a:t>universities</a:t>
                      </a:r>
                      <a:r>
                        <a:rPr lang="en-US" sz="1200" dirty="0"/>
                        <a:t> (like Loyola University, the University of Chicago), </a:t>
                      </a:r>
                      <a:r>
                        <a:rPr lang="en-US" sz="1200" b="1" dirty="0"/>
                        <a:t>and attractions</a:t>
                      </a:r>
                      <a:r>
                        <a:rPr lang="en-US" sz="1200" dirty="0"/>
                        <a:t> (like the Chicago History Museum, the Diversey Driving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Casual rides started and ended the most around 11 key locations around Chicago’s downtown, particularly around </a:t>
                      </a:r>
                      <a:r>
                        <a:rPr lang="en-US" sz="1200" b="1" dirty="0"/>
                        <a:t>popular attractions </a:t>
                      </a:r>
                      <a:r>
                        <a:rPr lang="en-US" sz="1200" dirty="0"/>
                        <a:t>like Millennium Park, the Shedd Aquarium, Navy Pier, the Lincoln Park Zoo, the Chicago History Museum, Willis Tower (formerly the Sears Tower), Theater on the Lake, the Art Institute, and the Modern Museum of Art.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0148305"/>
                  </a:ext>
                </a:extLst>
              </a:tr>
            </a:tbl>
          </a:graphicData>
        </a:graphic>
      </p:graphicFrame>
      <p:sp>
        <p:nvSpPr>
          <p:cNvPr id="9" name="Title 12">
            <a:extLst>
              <a:ext uri="{FF2B5EF4-FFF2-40B4-BE49-F238E27FC236}">
                <a16:creationId xmlns:a16="http://schemas.microsoft.com/office/drawing/2014/main" id="{0C01E94F-EC82-6E1B-7BAB-8DD53849252E}"/>
              </a:ext>
            </a:extLst>
          </p:cNvPr>
          <p:cNvSpPr>
            <a:spLocks noGrp="1"/>
          </p:cNvSpPr>
          <p:nvPr>
            <p:ph type="title"/>
          </p:nvPr>
        </p:nvSpPr>
        <p:spPr>
          <a:xfrm>
            <a:off x="899159" y="137160"/>
            <a:ext cx="9750551" cy="1249680"/>
          </a:xfrm>
        </p:spPr>
        <p:txBody>
          <a:bodyPr/>
          <a:lstStyle/>
          <a:p>
            <a:r>
              <a:rPr lang="en-US" dirty="0"/>
              <a:t>Solutions – overall Behavior findings</a:t>
            </a:r>
          </a:p>
        </p:txBody>
      </p:sp>
    </p:spTree>
    <p:extLst>
      <p:ext uri="{BB962C8B-B14F-4D97-AF65-F5344CB8AC3E}">
        <p14:creationId xmlns:p14="http://schemas.microsoft.com/office/powerpoint/2010/main" val="3036049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27</a:t>
            </a:fld>
            <a:endParaRPr lang="en-US" dirty="0"/>
          </a:p>
        </p:txBody>
      </p:sp>
      <p:sp>
        <p:nvSpPr>
          <p:cNvPr id="7" name="Content Placeholder 4">
            <a:extLst>
              <a:ext uri="{FF2B5EF4-FFF2-40B4-BE49-F238E27FC236}">
                <a16:creationId xmlns:a16="http://schemas.microsoft.com/office/drawing/2014/main" id="{53E340A8-4239-4C95-CBE5-6CA44275FF79}"/>
              </a:ext>
            </a:extLst>
          </p:cNvPr>
          <p:cNvSpPr txBox="1">
            <a:spLocks/>
          </p:cNvSpPr>
          <p:nvPr/>
        </p:nvSpPr>
        <p:spPr>
          <a:xfrm>
            <a:off x="911352" y="2058669"/>
            <a:ext cx="10405174" cy="43329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Based on the behavior findings, casual riders may be tourists/visitors checking out Chicago (from out of state as well as people from surrounding suburbs). </a:t>
            </a:r>
          </a:p>
          <a:p>
            <a:endParaRPr lang="en-US" dirty="0"/>
          </a:p>
          <a:p>
            <a:r>
              <a:rPr lang="en-US" dirty="0"/>
              <a:t>Based on the behavior findings, member riders may be Chicago students, the weekday Chicago commuter, and Chicago tourists/visitors (from out of state as well as people from surrounding suburbs). </a:t>
            </a:r>
          </a:p>
        </p:txBody>
      </p:sp>
      <p:sp>
        <p:nvSpPr>
          <p:cNvPr id="6" name="Title 12">
            <a:extLst>
              <a:ext uri="{FF2B5EF4-FFF2-40B4-BE49-F238E27FC236}">
                <a16:creationId xmlns:a16="http://schemas.microsoft.com/office/drawing/2014/main" id="{1ED7D489-6DEC-4A4A-EA55-4F9F29B91733}"/>
              </a:ext>
            </a:extLst>
          </p:cNvPr>
          <p:cNvSpPr>
            <a:spLocks noGrp="1"/>
          </p:cNvSpPr>
          <p:nvPr>
            <p:ph type="title"/>
          </p:nvPr>
        </p:nvSpPr>
        <p:spPr>
          <a:xfrm>
            <a:off x="899159" y="137160"/>
            <a:ext cx="10611523" cy="1249680"/>
          </a:xfrm>
        </p:spPr>
        <p:txBody>
          <a:bodyPr/>
          <a:lstStyle/>
          <a:p>
            <a:r>
              <a:rPr lang="en-US" dirty="0"/>
              <a:t>Solutions – overall Behavior findings</a:t>
            </a:r>
          </a:p>
        </p:txBody>
      </p:sp>
    </p:spTree>
    <p:extLst>
      <p:ext uri="{BB962C8B-B14F-4D97-AF65-F5344CB8AC3E}">
        <p14:creationId xmlns:p14="http://schemas.microsoft.com/office/powerpoint/2010/main" val="2326491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28</a:t>
            </a:fld>
            <a:endParaRPr lang="en-US" dirty="0"/>
          </a:p>
        </p:txBody>
      </p:sp>
      <p:sp>
        <p:nvSpPr>
          <p:cNvPr id="6" name="Content Placeholder 4">
            <a:extLst>
              <a:ext uri="{FF2B5EF4-FFF2-40B4-BE49-F238E27FC236}">
                <a16:creationId xmlns:a16="http://schemas.microsoft.com/office/drawing/2014/main" id="{701ECD7D-5491-FBE3-C786-AB87B106C700}"/>
              </a:ext>
            </a:extLst>
          </p:cNvPr>
          <p:cNvSpPr txBox="1">
            <a:spLocks/>
          </p:cNvSpPr>
          <p:nvPr/>
        </p:nvSpPr>
        <p:spPr>
          <a:xfrm>
            <a:off x="911351" y="1418589"/>
            <a:ext cx="10484313" cy="4559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50" dirty="0"/>
              <a:t>The findings of each comparison were that the year pass becomes a better value after each of the following criteria:</a:t>
            </a:r>
          </a:p>
        </p:txBody>
      </p:sp>
      <p:sp>
        <p:nvSpPr>
          <p:cNvPr id="8" name="Title 12">
            <a:extLst>
              <a:ext uri="{FF2B5EF4-FFF2-40B4-BE49-F238E27FC236}">
                <a16:creationId xmlns:a16="http://schemas.microsoft.com/office/drawing/2014/main" id="{EF11236C-D2FF-1DB7-56F8-973057522A62}"/>
              </a:ext>
            </a:extLst>
          </p:cNvPr>
          <p:cNvSpPr>
            <a:spLocks noGrp="1"/>
          </p:cNvSpPr>
          <p:nvPr>
            <p:ph type="title"/>
          </p:nvPr>
        </p:nvSpPr>
        <p:spPr>
          <a:xfrm>
            <a:off x="899159" y="137160"/>
            <a:ext cx="10611523" cy="1249680"/>
          </a:xfrm>
        </p:spPr>
        <p:txBody>
          <a:bodyPr/>
          <a:lstStyle/>
          <a:p>
            <a:r>
              <a:rPr lang="en-US" dirty="0"/>
              <a:t>Solutions – overall pass comparison findings</a:t>
            </a:r>
          </a:p>
        </p:txBody>
      </p:sp>
      <p:graphicFrame>
        <p:nvGraphicFramePr>
          <p:cNvPr id="9" name="Table 8">
            <a:extLst>
              <a:ext uri="{FF2B5EF4-FFF2-40B4-BE49-F238E27FC236}">
                <a16:creationId xmlns:a16="http://schemas.microsoft.com/office/drawing/2014/main" id="{895D9D3A-167E-A3D6-4C1D-B1E8EAD74686}"/>
              </a:ext>
            </a:extLst>
          </p:cNvPr>
          <p:cNvGraphicFramePr>
            <a:graphicFrameLocks noGrp="1"/>
          </p:cNvGraphicFramePr>
          <p:nvPr>
            <p:extLst>
              <p:ext uri="{D42A27DB-BD31-4B8C-83A1-F6EECF244321}">
                <p14:modId xmlns:p14="http://schemas.microsoft.com/office/powerpoint/2010/main" val="2917720583"/>
              </p:ext>
            </p:extLst>
          </p:nvPr>
        </p:nvGraphicFramePr>
        <p:xfrm>
          <a:off x="911351" y="2040891"/>
          <a:ext cx="10484313" cy="3185160"/>
        </p:xfrm>
        <a:graphic>
          <a:graphicData uri="http://schemas.openxmlformats.org/drawingml/2006/table">
            <a:tbl>
              <a:tblPr firstRow="1" bandRow="1">
                <a:tableStyleId>{2D5ABB26-0587-4C30-8999-92F81FD0307C}</a:tableStyleId>
              </a:tblPr>
              <a:tblGrid>
                <a:gridCol w="1338790">
                  <a:extLst>
                    <a:ext uri="{9D8B030D-6E8A-4147-A177-3AD203B41FA5}">
                      <a16:colId xmlns:a16="http://schemas.microsoft.com/office/drawing/2014/main" val="3585541040"/>
                    </a:ext>
                  </a:extLst>
                </a:gridCol>
                <a:gridCol w="6829618">
                  <a:extLst>
                    <a:ext uri="{9D8B030D-6E8A-4147-A177-3AD203B41FA5}">
                      <a16:colId xmlns:a16="http://schemas.microsoft.com/office/drawing/2014/main" val="380882670"/>
                    </a:ext>
                  </a:extLst>
                </a:gridCol>
                <a:gridCol w="2315905">
                  <a:extLst>
                    <a:ext uri="{9D8B030D-6E8A-4147-A177-3AD203B41FA5}">
                      <a16:colId xmlns:a16="http://schemas.microsoft.com/office/drawing/2014/main" val="2793914653"/>
                    </a:ext>
                  </a:extLst>
                </a:gridCol>
              </a:tblGrid>
              <a:tr h="370840">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Single Ride Pass (Casual)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dirty="0"/>
                        <a:t>Year Pass (Member)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3881285136"/>
                  </a:ext>
                </a:extLst>
              </a:tr>
              <a:tr h="370840">
                <a:tc>
                  <a:txBody>
                    <a:bodyPr/>
                    <a:lstStyle/>
                    <a:p>
                      <a:r>
                        <a:rPr lang="en-US" sz="1400" dirty="0"/>
                        <a:t>Classic Bikes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If a casual rider is planning on taking </a:t>
                      </a:r>
                      <a:r>
                        <a:rPr lang="en-US" sz="1400" b="1" dirty="0"/>
                        <a:t>44 or more rides </a:t>
                      </a:r>
                      <a:r>
                        <a:rPr lang="en-US" sz="1400" dirty="0"/>
                        <a:t>(at 12.66 min long on average) on a classic bike,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400" dirty="0"/>
                        <a:t>get the year 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4184102"/>
                  </a:ext>
                </a:extLst>
              </a:tr>
              <a:tr h="370840">
                <a:tc>
                  <a:txBody>
                    <a:bodyPr/>
                    <a:lstStyle/>
                    <a:p>
                      <a:r>
                        <a:rPr lang="en-US" sz="1400" dirty="0"/>
                        <a:t>Electric Bikes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If a casual rider is planning on taking </a:t>
                      </a:r>
                      <a:r>
                        <a:rPr lang="en-US" sz="1400" b="1" dirty="0"/>
                        <a:t>31 or more rides </a:t>
                      </a:r>
                      <a:r>
                        <a:rPr lang="en-US" sz="1400" dirty="0"/>
                        <a:t>(at 12.66 min long on average) on an electric bike,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400" dirty="0"/>
                        <a:t>get the year 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3925609"/>
                  </a:ext>
                </a:extLst>
              </a:tr>
              <a:tr h="370840">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1309416"/>
                  </a:ext>
                </a:extLst>
              </a:tr>
              <a:tr h="370840">
                <a:tc>
                  <a:txBody>
                    <a:bodyPr/>
                    <a:lstStyle/>
                    <a:p>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Day Pass (Casual)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dirty="0"/>
                        <a:t>Year Pass (Member)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1739236378"/>
                  </a:ext>
                </a:extLst>
              </a:tr>
              <a:tr h="370840">
                <a:tc>
                  <a:txBody>
                    <a:bodyPr/>
                    <a:lstStyle/>
                    <a:p>
                      <a:r>
                        <a:rPr lang="en-US" sz="1400" dirty="0"/>
                        <a:t>Classic Bikes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If a casual rider is planning on purchasing </a:t>
                      </a:r>
                      <a:r>
                        <a:rPr lang="en-US" sz="1400" b="1" dirty="0"/>
                        <a:t>8 or more day passes </a:t>
                      </a:r>
                      <a:r>
                        <a:rPr lang="en-US" sz="1400" dirty="0"/>
                        <a:t>using a classic bike,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400" dirty="0"/>
                        <a:t>get the year 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6533745"/>
                  </a:ext>
                </a:extLst>
              </a:tr>
              <a:tr h="444500">
                <a:tc>
                  <a:txBody>
                    <a:bodyPr/>
                    <a:lstStyle/>
                    <a:p>
                      <a:pPr algn="l"/>
                      <a:r>
                        <a:rPr lang="en-US" sz="1400" dirty="0"/>
                        <a:t>Electric Bikes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If a casual rider is planning on purchasing </a:t>
                      </a:r>
                      <a:r>
                        <a:rPr lang="en-US" sz="1400" b="1" dirty="0"/>
                        <a:t>7 or more day passes </a:t>
                      </a:r>
                      <a:r>
                        <a:rPr lang="en-US" sz="1400" dirty="0"/>
                        <a:t>using an electric bike,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get the year 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2194789"/>
                  </a:ext>
                </a:extLst>
              </a:tr>
            </a:tbl>
          </a:graphicData>
        </a:graphic>
      </p:graphicFrame>
      <p:sp>
        <p:nvSpPr>
          <p:cNvPr id="10" name="TextBox 9">
            <a:extLst>
              <a:ext uri="{FF2B5EF4-FFF2-40B4-BE49-F238E27FC236}">
                <a16:creationId xmlns:a16="http://schemas.microsoft.com/office/drawing/2014/main" id="{92D6BB38-6682-DF4A-1B7A-9E0F089CF1F3}"/>
              </a:ext>
            </a:extLst>
          </p:cNvPr>
          <p:cNvSpPr txBox="1"/>
          <p:nvPr/>
        </p:nvSpPr>
        <p:spPr>
          <a:xfrm>
            <a:off x="796335" y="5308605"/>
            <a:ext cx="10599329" cy="461665"/>
          </a:xfrm>
          <a:prstGeom prst="rect">
            <a:avLst/>
          </a:prstGeom>
          <a:noFill/>
        </p:spPr>
        <p:txBody>
          <a:bodyPr wrap="square">
            <a:spAutoFit/>
          </a:bodyPr>
          <a:lstStyle/>
          <a:p>
            <a:pPr algn="r"/>
            <a:r>
              <a:rPr lang="en-US" sz="1200" dirty="0"/>
              <a:t>Note: These comparisons were made on the basis of each customer taking one ride of average length per day, as there is no current available data on how many rides on average member riders and casual riders take per day.</a:t>
            </a:r>
          </a:p>
        </p:txBody>
      </p:sp>
      <p:sp>
        <p:nvSpPr>
          <p:cNvPr id="11" name="Arrow: Right 10">
            <a:extLst>
              <a:ext uri="{FF2B5EF4-FFF2-40B4-BE49-F238E27FC236}">
                <a16:creationId xmlns:a16="http://schemas.microsoft.com/office/drawing/2014/main" id="{83D7FC18-F361-1111-A6D4-91DAF38D4D90}"/>
              </a:ext>
            </a:extLst>
          </p:cNvPr>
          <p:cNvSpPr/>
          <p:nvPr/>
        </p:nvSpPr>
        <p:spPr>
          <a:xfrm>
            <a:off x="8877300" y="2524124"/>
            <a:ext cx="552450" cy="2952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60AB5C3-E204-AC38-105C-8BBFD4D810F7}"/>
              </a:ext>
            </a:extLst>
          </p:cNvPr>
          <p:cNvSpPr/>
          <p:nvPr/>
        </p:nvSpPr>
        <p:spPr>
          <a:xfrm>
            <a:off x="8877300" y="3052447"/>
            <a:ext cx="552450" cy="2952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4275441-2C1C-9D04-CDBE-DFBAED0DD088}"/>
              </a:ext>
            </a:extLst>
          </p:cNvPr>
          <p:cNvSpPr/>
          <p:nvPr/>
        </p:nvSpPr>
        <p:spPr>
          <a:xfrm>
            <a:off x="8877300" y="4305299"/>
            <a:ext cx="552450" cy="2952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D8760ADB-6C63-15C0-E392-A6C3FE085F99}"/>
              </a:ext>
            </a:extLst>
          </p:cNvPr>
          <p:cNvSpPr/>
          <p:nvPr/>
        </p:nvSpPr>
        <p:spPr>
          <a:xfrm>
            <a:off x="8877300" y="4818386"/>
            <a:ext cx="552450" cy="2952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905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29</a:t>
            </a:fld>
            <a:endParaRPr lang="en-US" dirty="0"/>
          </a:p>
        </p:txBody>
      </p:sp>
      <p:sp>
        <p:nvSpPr>
          <p:cNvPr id="7" name="Content Placeholder 4">
            <a:extLst>
              <a:ext uri="{FF2B5EF4-FFF2-40B4-BE49-F238E27FC236}">
                <a16:creationId xmlns:a16="http://schemas.microsoft.com/office/drawing/2014/main" id="{53E340A8-4239-4C95-CBE5-6CA44275FF79}"/>
              </a:ext>
            </a:extLst>
          </p:cNvPr>
          <p:cNvSpPr txBox="1">
            <a:spLocks/>
          </p:cNvSpPr>
          <p:nvPr/>
        </p:nvSpPr>
        <p:spPr>
          <a:xfrm>
            <a:off x="911352" y="2058669"/>
            <a:ext cx="10369296" cy="43329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t>Cyclistic</a:t>
            </a:r>
            <a:r>
              <a:rPr lang="en-US" sz="2000" dirty="0"/>
              <a:t> currently offers perks and special memberships to entice casual riders to become members:</a:t>
            </a:r>
          </a:p>
          <a:p>
            <a:pPr marL="628650" lvl="1" indent="-171450"/>
            <a:r>
              <a:rPr lang="en-US" sz="2000" b="1" i="0" dirty="0">
                <a:effectLst/>
              </a:rPr>
              <a:t>Perks for having a Year Pass: </a:t>
            </a:r>
            <a:r>
              <a:rPr lang="en-US" sz="2000" dirty="0"/>
              <a:t>access to new features before anyone else, food tours, group rides, longer ride times, reserve-ahead features, and bike angels</a:t>
            </a:r>
            <a:r>
              <a:rPr lang="en-US" sz="2000" b="1" i="0" dirty="0">
                <a:effectLst/>
              </a:rPr>
              <a:t> </a:t>
            </a:r>
            <a:r>
              <a:rPr lang="en-US" sz="2000" i="0" dirty="0">
                <a:effectLst/>
              </a:rPr>
              <a:t>(taking </a:t>
            </a:r>
            <a:r>
              <a:rPr lang="en-US" sz="2000" b="0" i="0" dirty="0">
                <a:effectLst/>
              </a:rPr>
              <a:t>bikes from crowded stations to empty stations</a:t>
            </a:r>
            <a:r>
              <a:rPr lang="en-US" sz="2000" dirty="0"/>
              <a:t> to </a:t>
            </a:r>
            <a:r>
              <a:rPr lang="en-US" sz="2000" b="0" i="0" dirty="0">
                <a:effectLst/>
              </a:rPr>
              <a:t>earn points toward </a:t>
            </a:r>
            <a:r>
              <a:rPr lang="en-US" sz="2000" b="0" i="0" dirty="0" err="1">
                <a:effectLst/>
              </a:rPr>
              <a:t>ebike</a:t>
            </a:r>
            <a:r>
              <a:rPr lang="en-US" sz="2000" b="0" i="0" dirty="0">
                <a:effectLst/>
              </a:rPr>
              <a:t> credits</a:t>
            </a:r>
            <a:r>
              <a:rPr lang="en-US" sz="2000" dirty="0"/>
              <a:t> and </a:t>
            </a:r>
            <a:r>
              <a:rPr lang="en-US" sz="2000" b="0" i="0" dirty="0">
                <a:effectLst/>
              </a:rPr>
              <a:t>free membership extensions)</a:t>
            </a:r>
          </a:p>
          <a:p>
            <a:pPr marL="628650" lvl="1" indent="-171450"/>
            <a:r>
              <a:rPr kumimoji="0" lang="en-US" altLang="en-US" sz="2000" b="1" i="0" u="none" strike="noStrike" cap="none" normalizeH="0" baseline="0" dirty="0">
                <a:ln>
                  <a:noFill/>
                </a:ln>
                <a:solidFill>
                  <a:srgbClr val="0C0B31"/>
                </a:solidFill>
                <a:effectLst/>
              </a:rPr>
              <a:t>University Membership:</a:t>
            </a:r>
            <a:r>
              <a:rPr lang="en-US" altLang="en-US" sz="2000" b="1" dirty="0">
                <a:solidFill>
                  <a:srgbClr val="0C0B31"/>
                </a:solidFill>
              </a:rPr>
              <a:t> </a:t>
            </a:r>
            <a:r>
              <a:rPr lang="en-US" altLang="en-US" sz="2000" dirty="0">
                <a:solidFill>
                  <a:srgbClr val="0C0B31"/>
                </a:solidFill>
              </a:rPr>
              <a:t>21% off the year pass (</a:t>
            </a:r>
            <a:r>
              <a:rPr kumimoji="0" lang="en-US" altLang="en-US" sz="2000" i="0" u="none" strike="noStrike" cap="none" normalizeH="0" baseline="0" dirty="0">
                <a:ln>
                  <a:noFill/>
                </a:ln>
                <a:solidFill>
                  <a:srgbClr val="0C0B31"/>
                </a:solidFill>
                <a:effectLst/>
              </a:rPr>
              <a:t>$</a:t>
            </a:r>
            <a:r>
              <a:rPr kumimoji="0" lang="en-US" altLang="en-US" sz="2000" b="0" i="0" u="none" strike="noStrike" cap="none" normalizeH="0" baseline="0" dirty="0">
                <a:ln>
                  <a:noFill/>
                </a:ln>
                <a:solidFill>
                  <a:srgbClr val="0C0B31"/>
                </a:solidFill>
                <a:effectLst/>
              </a:rPr>
              <a:t>118.90 per year). Currently offered to 16 different colleges and universities in Chicago, including </a:t>
            </a:r>
            <a:r>
              <a:rPr lang="en-US" sz="2000" dirty="0"/>
              <a:t>Loyola University and the University of Chicago.</a:t>
            </a:r>
            <a:endParaRPr kumimoji="0" lang="en-US" altLang="en-US" sz="2000" b="0" i="0" u="none" strike="noStrike" cap="none" normalizeH="0" baseline="0" dirty="0">
              <a:ln>
                <a:noFill/>
              </a:ln>
              <a:solidFill>
                <a:srgbClr val="0C0B31"/>
              </a:solidFill>
              <a:effectLst/>
            </a:endParaRPr>
          </a:p>
          <a:p>
            <a:pPr marL="628650" lvl="1" indent="-171450"/>
            <a:r>
              <a:rPr lang="en-US" altLang="en-US" sz="2000" b="1" dirty="0">
                <a:solidFill>
                  <a:srgbClr val="0C0B31"/>
                </a:solidFill>
              </a:rPr>
              <a:t>Business Membership: </a:t>
            </a:r>
            <a:r>
              <a:rPr lang="en-US" altLang="en-US" sz="2000" dirty="0">
                <a:solidFill>
                  <a:srgbClr val="0C0B31"/>
                </a:solidFill>
              </a:rPr>
              <a:t>20% off the year pass ($115.12 per year, per sign up). Organization pays, employee pays nothing. </a:t>
            </a:r>
          </a:p>
          <a:p>
            <a:pPr marL="171450" indent="-171450"/>
            <a:r>
              <a:rPr kumimoji="0" lang="en-US" altLang="en-US" sz="2000" b="0" i="0" u="none" strike="noStrike" cap="none" normalizeH="0" baseline="0" dirty="0">
                <a:ln>
                  <a:noFill/>
                </a:ln>
                <a:solidFill>
                  <a:srgbClr val="0C0B31"/>
                </a:solidFill>
                <a:effectLst/>
              </a:rPr>
              <a:t>So </a:t>
            </a:r>
            <a:r>
              <a:rPr kumimoji="0" lang="en-US" altLang="en-US" sz="2000" b="0" i="0" u="none" strike="noStrike" cap="none" normalizeH="0" baseline="0" dirty="0" err="1">
                <a:ln>
                  <a:noFill/>
                </a:ln>
                <a:solidFill>
                  <a:srgbClr val="0C0B31"/>
                </a:solidFill>
                <a:effectLst/>
              </a:rPr>
              <a:t>Cyclistic</a:t>
            </a:r>
            <a:r>
              <a:rPr kumimoji="0" lang="en-US" altLang="en-US" sz="2000" b="0" i="0" u="none" strike="noStrike" cap="none" normalizeH="0" baseline="0" dirty="0">
                <a:ln>
                  <a:noFill/>
                </a:ln>
                <a:solidFill>
                  <a:srgbClr val="0C0B31"/>
                </a:solidFill>
                <a:effectLst/>
              </a:rPr>
              <a:t> is already </a:t>
            </a:r>
            <a:r>
              <a:rPr lang="en-US" altLang="en-US" sz="2000" dirty="0">
                <a:solidFill>
                  <a:srgbClr val="0C0B31"/>
                </a:solidFill>
              </a:rPr>
              <a:t>offering options for casual riders to become member riders through a rider’s university or workplace.</a:t>
            </a:r>
            <a:endParaRPr kumimoji="0" lang="en-US" altLang="en-US" sz="2000" b="0" i="0" u="none" strike="noStrike" cap="none" normalizeH="0" baseline="0" dirty="0">
              <a:ln>
                <a:noFill/>
              </a:ln>
              <a:solidFill>
                <a:srgbClr val="0C0B31"/>
              </a:solidFill>
              <a:effectLst/>
            </a:endParaRPr>
          </a:p>
          <a:p>
            <a:pPr>
              <a:buFont typeface="Wingdings" panose="05000000000000000000" pitchFamily="2" charset="2"/>
              <a:buChar char="v"/>
            </a:pPr>
            <a:endParaRPr lang="en-US" sz="1800" dirty="0"/>
          </a:p>
        </p:txBody>
      </p:sp>
      <p:sp>
        <p:nvSpPr>
          <p:cNvPr id="6" name="Title 12">
            <a:extLst>
              <a:ext uri="{FF2B5EF4-FFF2-40B4-BE49-F238E27FC236}">
                <a16:creationId xmlns:a16="http://schemas.microsoft.com/office/drawing/2014/main" id="{E611A679-2F51-044A-EE3B-EC059EA87DC9}"/>
              </a:ext>
            </a:extLst>
          </p:cNvPr>
          <p:cNvSpPr>
            <a:spLocks noGrp="1"/>
          </p:cNvSpPr>
          <p:nvPr>
            <p:ph type="title"/>
          </p:nvPr>
        </p:nvSpPr>
        <p:spPr>
          <a:xfrm>
            <a:off x="899159" y="137160"/>
            <a:ext cx="10611523" cy="1249680"/>
          </a:xfrm>
        </p:spPr>
        <p:txBody>
          <a:bodyPr/>
          <a:lstStyle/>
          <a:p>
            <a:r>
              <a:rPr lang="en-US" dirty="0"/>
              <a:t>Solutions – overall pass comparison findings</a:t>
            </a:r>
          </a:p>
        </p:txBody>
      </p:sp>
    </p:spTree>
    <p:extLst>
      <p:ext uri="{BB962C8B-B14F-4D97-AF65-F5344CB8AC3E}">
        <p14:creationId xmlns:p14="http://schemas.microsoft.com/office/powerpoint/2010/main" val="3606153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573054"/>
            <a:ext cx="5864352" cy="704088"/>
          </a:xfrm>
        </p:spPr>
        <p:txBody>
          <a:bodyPr/>
          <a:lstStyle/>
          <a:p>
            <a:r>
              <a:rPr lang="en-US" dirty="0"/>
              <a:t>Introduction</a:t>
            </a:r>
          </a:p>
        </p:txBody>
      </p:sp>
      <p:pic>
        <p:nvPicPr>
          <p:cNvPr id="8" name="Picture Placeholder 7" descr="Person on bicycle illustration">
            <a:extLst>
              <a:ext uri="{FF2B5EF4-FFF2-40B4-BE49-F238E27FC236}">
                <a16:creationId xmlns:a16="http://schemas.microsoft.com/office/drawing/2014/main" id="{E09F704B-0441-87AC-32A7-9E2B7E321770}"/>
              </a:ext>
            </a:extLst>
          </p:cNvPr>
          <p:cNvPicPr>
            <a:picLocks noGrp="1" noChangeAspect="1"/>
          </p:cNvPicPr>
          <p:nvPr>
            <p:ph type="pic" sz="quarter" idx="10"/>
          </p:nvPr>
        </p:nvPicPr>
        <p:blipFill>
          <a:blip r:embed="rId2">
            <a:clrChange>
              <a:clrFrom>
                <a:srgbClr val="FFFFFF"/>
              </a:clrFrom>
              <a:clrTo>
                <a:srgbClr val="FFFFFF">
                  <a:alpha val="0"/>
                </a:srgbClr>
              </a:clrTo>
            </a:clrChange>
          </a:blip>
          <a:srcRect l="987" r="987"/>
          <a:stretch>
            <a:fillRect/>
          </a:stretch>
        </p:blipFill>
        <p:spPr/>
      </p:pic>
      <p:sp>
        <p:nvSpPr>
          <p:cNvPr id="9" name="TextBox 8">
            <a:extLst>
              <a:ext uri="{FF2B5EF4-FFF2-40B4-BE49-F238E27FC236}">
                <a16:creationId xmlns:a16="http://schemas.microsoft.com/office/drawing/2014/main" id="{540857B8-0DFD-702B-AF0B-53CAB4D122D3}"/>
              </a:ext>
            </a:extLst>
          </p:cNvPr>
          <p:cNvSpPr txBox="1"/>
          <p:nvPr/>
        </p:nvSpPr>
        <p:spPr>
          <a:xfrm>
            <a:off x="902208" y="1859339"/>
            <a:ext cx="6739128" cy="4524315"/>
          </a:xfrm>
          <a:prstGeom prst="rect">
            <a:avLst/>
          </a:prstGeom>
          <a:noFill/>
        </p:spPr>
        <p:txBody>
          <a:bodyPr wrap="square" rtlCol="0">
            <a:spAutoFit/>
          </a:bodyPr>
          <a:lstStyle/>
          <a:p>
            <a:pPr marL="285750" indent="-285750">
              <a:buFont typeface="Arial" panose="020B0604020202020204" pitchFamily="34" charset="0"/>
              <a:buChar char="•"/>
            </a:pPr>
            <a:r>
              <a:rPr lang="en-US" dirty="0" err="1"/>
              <a:t>Cyclistic</a:t>
            </a:r>
            <a:r>
              <a:rPr lang="en-US" dirty="0"/>
              <a:t> is a bike ride-sharing business.</a:t>
            </a:r>
          </a:p>
          <a:p>
            <a:endParaRPr lang="en-US" dirty="0"/>
          </a:p>
          <a:p>
            <a:pPr marL="285750" indent="-285750">
              <a:buFont typeface="Arial" panose="020B0604020202020204" pitchFamily="34" charset="0"/>
              <a:buChar char="•"/>
            </a:pPr>
            <a:r>
              <a:rPr lang="en-US" dirty="0"/>
              <a:t>The director of marketing believes that the company’s future success depends on maximizing the number of annual memberships. </a:t>
            </a:r>
          </a:p>
          <a:p>
            <a:endParaRPr lang="en-US" dirty="0"/>
          </a:p>
          <a:p>
            <a:pPr marL="285750" indent="-285750">
              <a:buFont typeface="Arial" panose="020B0604020202020204" pitchFamily="34" charset="0"/>
              <a:buChar char="•"/>
            </a:pPr>
            <a:r>
              <a:rPr lang="en-US" dirty="0"/>
              <a:t>Therefore, the goal is to understand how casual riders and annual members use </a:t>
            </a:r>
            <a:r>
              <a:rPr lang="en-US" dirty="0" err="1"/>
              <a:t>Cyclistic</a:t>
            </a:r>
            <a:r>
              <a:rPr lang="en-US" dirty="0"/>
              <a:t> bikes differently. From there, the solution will be to design a new marketing strategy to convert casual riders into annual members.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simulates a real-world scenario of a business wanting to understand their customers better to maximize their profits.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stakeholders will be the department heads, mainly the marketing department.</a:t>
            </a:r>
          </a:p>
        </p:txBody>
      </p:sp>
    </p:spTree>
    <p:extLst>
      <p:ext uri="{BB962C8B-B14F-4D97-AF65-F5344CB8AC3E}">
        <p14:creationId xmlns:p14="http://schemas.microsoft.com/office/powerpoint/2010/main" val="3786907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30</a:t>
            </a:fld>
            <a:endParaRPr lang="en-US" dirty="0"/>
          </a:p>
        </p:txBody>
      </p:sp>
      <p:sp>
        <p:nvSpPr>
          <p:cNvPr id="7" name="Content Placeholder 4">
            <a:extLst>
              <a:ext uri="{FF2B5EF4-FFF2-40B4-BE49-F238E27FC236}">
                <a16:creationId xmlns:a16="http://schemas.microsoft.com/office/drawing/2014/main" id="{53E340A8-4239-4C95-CBE5-6CA44275FF79}"/>
              </a:ext>
            </a:extLst>
          </p:cNvPr>
          <p:cNvSpPr txBox="1">
            <a:spLocks/>
          </p:cNvSpPr>
          <p:nvPr/>
        </p:nvSpPr>
        <p:spPr>
          <a:xfrm>
            <a:off x="911352" y="2058669"/>
            <a:ext cx="10405174" cy="43329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 encourage casual riders to become member riders, a new marketing campaign could be constructed to entice a switch. From the data findings between annual and casual members, the marketing campaign should focus on the following areas:</a:t>
            </a:r>
          </a:p>
          <a:p>
            <a:pPr lvl="1">
              <a:buFont typeface="Wingdings" panose="05000000000000000000" pitchFamily="2" charset="2"/>
              <a:buChar char="v"/>
            </a:pPr>
            <a:r>
              <a:rPr lang="en-US" dirty="0"/>
              <a:t>Maximizes longer rides</a:t>
            </a:r>
          </a:p>
          <a:p>
            <a:pPr lvl="1">
              <a:buFont typeface="Wingdings" panose="05000000000000000000" pitchFamily="2" charset="2"/>
              <a:buChar char="v"/>
            </a:pPr>
            <a:r>
              <a:rPr lang="en-US" dirty="0"/>
              <a:t>Maximizes weekend rides</a:t>
            </a:r>
          </a:p>
          <a:p>
            <a:pPr lvl="1">
              <a:buFont typeface="Wingdings" panose="05000000000000000000" pitchFamily="2" charset="2"/>
              <a:buChar char="v"/>
            </a:pPr>
            <a:r>
              <a:rPr lang="en-US" dirty="0"/>
              <a:t>Maximizes primarily summer rides, particularly June – September</a:t>
            </a:r>
          </a:p>
          <a:p>
            <a:pPr lvl="1">
              <a:buFont typeface="Wingdings" panose="05000000000000000000" pitchFamily="2" charset="2"/>
              <a:buChar char="v"/>
            </a:pPr>
            <a:r>
              <a:rPr lang="en-US" dirty="0"/>
              <a:t>Maximizes rides on electric and classic bikes</a:t>
            </a:r>
          </a:p>
          <a:p>
            <a:pPr lvl="1">
              <a:buFont typeface="Wingdings" panose="05000000000000000000" pitchFamily="2" charset="2"/>
              <a:buChar char="v"/>
            </a:pPr>
            <a:r>
              <a:rPr lang="en-US" dirty="0"/>
              <a:t>Maximizes rides starting and ending around the key 11 identified spots (popular Chicago attractions)</a:t>
            </a:r>
          </a:p>
        </p:txBody>
      </p:sp>
      <p:sp>
        <p:nvSpPr>
          <p:cNvPr id="6" name="Title 12">
            <a:extLst>
              <a:ext uri="{FF2B5EF4-FFF2-40B4-BE49-F238E27FC236}">
                <a16:creationId xmlns:a16="http://schemas.microsoft.com/office/drawing/2014/main" id="{1ED7D489-6DEC-4A4A-EA55-4F9F29B91733}"/>
              </a:ext>
            </a:extLst>
          </p:cNvPr>
          <p:cNvSpPr>
            <a:spLocks noGrp="1"/>
          </p:cNvSpPr>
          <p:nvPr>
            <p:ph type="title"/>
          </p:nvPr>
        </p:nvSpPr>
        <p:spPr>
          <a:xfrm>
            <a:off x="899159" y="137160"/>
            <a:ext cx="10611523" cy="1249680"/>
          </a:xfrm>
        </p:spPr>
        <p:txBody>
          <a:bodyPr/>
          <a:lstStyle/>
          <a:p>
            <a:r>
              <a:rPr lang="en-US" dirty="0"/>
              <a:t>Final Solutions</a:t>
            </a:r>
          </a:p>
        </p:txBody>
      </p:sp>
    </p:spTree>
    <p:extLst>
      <p:ext uri="{BB962C8B-B14F-4D97-AF65-F5344CB8AC3E}">
        <p14:creationId xmlns:p14="http://schemas.microsoft.com/office/powerpoint/2010/main" val="792082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31</a:t>
            </a:fld>
            <a:endParaRPr lang="en-US" dirty="0"/>
          </a:p>
        </p:txBody>
      </p:sp>
      <p:sp>
        <p:nvSpPr>
          <p:cNvPr id="7" name="Content Placeholder 4">
            <a:extLst>
              <a:ext uri="{FF2B5EF4-FFF2-40B4-BE49-F238E27FC236}">
                <a16:creationId xmlns:a16="http://schemas.microsoft.com/office/drawing/2014/main" id="{53E340A8-4239-4C95-CBE5-6CA44275FF79}"/>
              </a:ext>
            </a:extLst>
          </p:cNvPr>
          <p:cNvSpPr txBox="1">
            <a:spLocks/>
          </p:cNvSpPr>
          <p:nvPr/>
        </p:nvSpPr>
        <p:spPr>
          <a:xfrm>
            <a:off x="911352" y="2058669"/>
            <a:ext cx="10405174" cy="43329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Since </a:t>
            </a:r>
            <a:r>
              <a:rPr lang="en-US" sz="2400" dirty="0" err="1"/>
              <a:t>Cyclistic</a:t>
            </a:r>
            <a:r>
              <a:rPr lang="en-US" sz="2400" dirty="0"/>
              <a:t> already has plans that target students and businesses, the marketing campaign could also explore collaborating with tour packages, attraction packages, city explorer packages, and other tourist travel passes. </a:t>
            </a:r>
          </a:p>
          <a:p>
            <a:endParaRPr lang="en-US" sz="2400" dirty="0"/>
          </a:p>
          <a:p>
            <a:r>
              <a:rPr lang="en-US" sz="2400" dirty="0"/>
              <a:t>Another option would be to create a new type of pass. Since the current options go from single ride to single day to single year, the jump from a single ride/day to a single year could be too daunting for casual riders, regardless of the offered perks. </a:t>
            </a:r>
            <a:r>
              <a:rPr lang="en-US" sz="2400" dirty="0" err="1"/>
              <a:t>Cyclistic</a:t>
            </a:r>
            <a:r>
              <a:rPr lang="en-US" sz="2400" dirty="0"/>
              <a:t> could look into creating a weekend pass, a 3-4 day tourist pass, or even a summer month pass.</a:t>
            </a:r>
          </a:p>
        </p:txBody>
      </p:sp>
      <p:sp>
        <p:nvSpPr>
          <p:cNvPr id="6" name="Title 12">
            <a:extLst>
              <a:ext uri="{FF2B5EF4-FFF2-40B4-BE49-F238E27FC236}">
                <a16:creationId xmlns:a16="http://schemas.microsoft.com/office/drawing/2014/main" id="{1ED7D489-6DEC-4A4A-EA55-4F9F29B91733}"/>
              </a:ext>
            </a:extLst>
          </p:cNvPr>
          <p:cNvSpPr>
            <a:spLocks noGrp="1"/>
          </p:cNvSpPr>
          <p:nvPr>
            <p:ph type="title"/>
          </p:nvPr>
        </p:nvSpPr>
        <p:spPr>
          <a:xfrm>
            <a:off x="899159" y="137160"/>
            <a:ext cx="10611523" cy="1249680"/>
          </a:xfrm>
        </p:spPr>
        <p:txBody>
          <a:bodyPr/>
          <a:lstStyle/>
          <a:p>
            <a:r>
              <a:rPr lang="en-US" dirty="0"/>
              <a:t>Final Solutions</a:t>
            </a:r>
          </a:p>
        </p:txBody>
      </p:sp>
    </p:spTree>
    <p:extLst>
      <p:ext uri="{BB962C8B-B14F-4D97-AF65-F5344CB8AC3E}">
        <p14:creationId xmlns:p14="http://schemas.microsoft.com/office/powerpoint/2010/main" val="260654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Conclusions</a:t>
            </a:r>
            <a:endParaRPr lang="en-ZA" dirty="0"/>
          </a:p>
        </p:txBody>
      </p:sp>
    </p:spTree>
    <p:extLst>
      <p:ext uri="{BB962C8B-B14F-4D97-AF65-F5344CB8AC3E}">
        <p14:creationId xmlns:p14="http://schemas.microsoft.com/office/powerpoint/2010/main" val="2436401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r>
              <a:rPr lang="en-US" dirty="0"/>
              <a:t>Conclusions</a:t>
            </a:r>
            <a:endParaRPr lang="en-ZA" dirty="0"/>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2" y="2058669"/>
            <a:ext cx="9750552" cy="4187953"/>
          </a:xfrm>
        </p:spPr>
        <p:txBody>
          <a:bodyPr>
            <a:noAutofit/>
          </a:bodyPr>
          <a:lstStyle/>
          <a:p>
            <a:r>
              <a:rPr lang="en-US" sz="1800" dirty="0"/>
              <a:t>Behavior differences were found between casual riders and member riders.</a:t>
            </a:r>
          </a:p>
          <a:p>
            <a:r>
              <a:rPr lang="en-US" sz="1800" dirty="0"/>
              <a:t>Current pass offerings were evaluated to see where the value for the customer switches from a casual pass to a member pass. </a:t>
            </a:r>
          </a:p>
          <a:p>
            <a:r>
              <a:rPr lang="en-US" sz="1800" dirty="0"/>
              <a:t>Suggestions were made to create a new marketing campaign to entire casual riders to become member riders, based on the behavior findings and pass comparisons. </a:t>
            </a:r>
          </a:p>
          <a:p>
            <a:r>
              <a:rPr lang="en-US" sz="1800" dirty="0"/>
              <a:t>Suggestions were also made on new partnerships and new pass ideas.</a:t>
            </a:r>
          </a:p>
          <a:p>
            <a:endParaRPr lang="en-US" sz="1800" dirty="0"/>
          </a:p>
          <a:p>
            <a:pPr>
              <a:buFont typeface="Wingdings" panose="05000000000000000000" pitchFamily="2" charset="2"/>
              <a:buChar char="v"/>
            </a:pPr>
            <a:r>
              <a:rPr lang="en-US" sz="1800" dirty="0"/>
              <a:t>Overall, I learned a great deal through this exercise. It gave me the opportunity to apply everything that I learned through the Google Data Analytics Professional Certificate. There was a lot gained by conducting this analysis through R. It was great to connect real data to a real-world scenario. It gave me experience in conducting my own analysis and reaching my own conclusions. A great project that I truly enjoyed working on and truly proud to complete!</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33</a:t>
            </a:fld>
            <a:endParaRPr lang="en-US" dirty="0"/>
          </a:p>
        </p:txBody>
      </p:sp>
    </p:spTree>
    <p:extLst>
      <p:ext uri="{BB962C8B-B14F-4D97-AF65-F5344CB8AC3E}">
        <p14:creationId xmlns:p14="http://schemas.microsoft.com/office/powerpoint/2010/main" val="1677466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Next steps</a:t>
            </a:r>
            <a:endParaRPr lang="en-ZA" dirty="0"/>
          </a:p>
        </p:txBody>
      </p:sp>
    </p:spTree>
    <p:extLst>
      <p:ext uri="{BB962C8B-B14F-4D97-AF65-F5344CB8AC3E}">
        <p14:creationId xmlns:p14="http://schemas.microsoft.com/office/powerpoint/2010/main" val="3482638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r>
              <a:rPr lang="en-US" dirty="0"/>
              <a:t>Next Steps</a:t>
            </a:r>
            <a:endParaRPr lang="en-ZA" dirty="0"/>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2" y="2058669"/>
            <a:ext cx="9750552" cy="4187953"/>
          </a:xfrm>
        </p:spPr>
        <p:txBody>
          <a:bodyPr>
            <a:noAutofit/>
          </a:bodyPr>
          <a:lstStyle/>
          <a:p>
            <a:r>
              <a:rPr lang="en-US" sz="1800" dirty="0"/>
              <a:t>From the 3 proposed ideas (a new marketing campaign, attraction partnership/packages, new pass varieties), I propose that we go with the new marketing campaign. </a:t>
            </a:r>
          </a:p>
          <a:p>
            <a:pPr lvl="1"/>
            <a:r>
              <a:rPr lang="en-US" sz="1800" dirty="0"/>
              <a:t>This option is the lowest risk investment, with attraction partnership/packages being labor and legal intensive and new pass varieties being possible threats to the passes already established. </a:t>
            </a:r>
          </a:p>
          <a:p>
            <a:pPr lvl="1"/>
            <a:r>
              <a:rPr lang="en-US" sz="1800" dirty="0"/>
              <a:t>It will give the company publicity. </a:t>
            </a:r>
          </a:p>
          <a:p>
            <a:pPr lvl="1"/>
            <a:r>
              <a:rPr lang="en-US" sz="1800" dirty="0"/>
              <a:t>It will provide the public more information on what </a:t>
            </a:r>
            <a:r>
              <a:rPr lang="en-US" sz="1800" dirty="0" err="1"/>
              <a:t>Cyclistic</a:t>
            </a:r>
            <a:r>
              <a:rPr lang="en-US" sz="1800" dirty="0"/>
              <a:t> offers, hopefully making our options clearer.</a:t>
            </a:r>
          </a:p>
          <a:p>
            <a:r>
              <a:rPr lang="en-US" sz="1800" dirty="0"/>
              <a:t>The marketing campaign should be headed by the marketing department, possibly partnering with any outreach teams. Since this analysis was conducted in November, there is ample time to prepare and polish a solid marketing campaign at the start of summer next year. Planning should start now to have proposals ready for evaluation by March.</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2035722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r>
              <a:rPr lang="en-US" dirty="0"/>
              <a:t>Next Steps</a:t>
            </a:r>
            <a:endParaRPr lang="en-ZA" dirty="0"/>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2" y="2058669"/>
            <a:ext cx="9750552" cy="4187953"/>
          </a:xfrm>
        </p:spPr>
        <p:txBody>
          <a:bodyPr>
            <a:noAutofit/>
          </a:bodyPr>
          <a:lstStyle/>
          <a:p>
            <a:r>
              <a:rPr lang="en-US" dirty="0"/>
              <a:t>While I was able to find differences in behavior and in passes, there is still more that can be done.</a:t>
            </a:r>
          </a:p>
          <a:p>
            <a:pPr lvl="1"/>
            <a:r>
              <a:rPr lang="en-US" dirty="0"/>
              <a:t>We could look at multiple ride behaviors:</a:t>
            </a:r>
          </a:p>
          <a:p>
            <a:pPr lvl="2"/>
            <a:r>
              <a:rPr lang="en-US" dirty="0"/>
              <a:t>how many single ride passes a single casual rider takes in a single day</a:t>
            </a:r>
          </a:p>
          <a:p>
            <a:pPr lvl="2"/>
            <a:r>
              <a:rPr lang="en-US" dirty="0"/>
              <a:t>how many rides a casual rider takes on a single day pass</a:t>
            </a:r>
          </a:p>
          <a:p>
            <a:pPr lvl="2"/>
            <a:r>
              <a:rPr lang="en-US" dirty="0"/>
              <a:t>how many rides a single casual rider and a single member rider takes within a single year</a:t>
            </a:r>
          </a:p>
          <a:p>
            <a:pPr lvl="2">
              <a:buFont typeface="Wingdings" panose="05000000000000000000" pitchFamily="2" charset="2"/>
              <a:buChar char="v"/>
            </a:pPr>
            <a:r>
              <a:rPr lang="en-US" dirty="0"/>
              <a:t>Gathering and examining this data would allow us to further understand the behaviors between casual riders and member riders. It would also allow us to further examine where the gaps in pass offerings would be. </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36</a:t>
            </a:fld>
            <a:endParaRPr lang="en-US" dirty="0"/>
          </a:p>
        </p:txBody>
      </p:sp>
    </p:spTree>
    <p:extLst>
      <p:ext uri="{BB962C8B-B14F-4D97-AF65-F5344CB8AC3E}">
        <p14:creationId xmlns:p14="http://schemas.microsoft.com/office/powerpoint/2010/main" val="2888483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r>
              <a:rPr lang="en-US" dirty="0"/>
              <a:t>Next Steps</a:t>
            </a:r>
            <a:endParaRPr lang="en-ZA" dirty="0"/>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2" y="2058669"/>
            <a:ext cx="9750552" cy="4187953"/>
          </a:xfrm>
        </p:spPr>
        <p:txBody>
          <a:bodyPr>
            <a:noAutofit/>
          </a:bodyPr>
          <a:lstStyle/>
          <a:p>
            <a:r>
              <a:rPr lang="en-US" dirty="0"/>
              <a:t>While I was able to find some differences in behavior and in passes, there is still more that can be done.</a:t>
            </a:r>
          </a:p>
          <a:p>
            <a:pPr lvl="1"/>
            <a:r>
              <a:rPr lang="en-US" dirty="0"/>
              <a:t>We could take a look at various member rider/year pass holder behaviors:</a:t>
            </a:r>
          </a:p>
          <a:p>
            <a:pPr lvl="2"/>
            <a:r>
              <a:rPr lang="en-US" dirty="0"/>
              <a:t>how many member riders have the business membership</a:t>
            </a:r>
          </a:p>
          <a:p>
            <a:pPr lvl="2"/>
            <a:r>
              <a:rPr lang="en-US" dirty="0"/>
              <a:t>how many member riders have the university membership</a:t>
            </a:r>
          </a:p>
          <a:p>
            <a:pPr lvl="2">
              <a:buFont typeface="Wingdings" panose="05000000000000000000" pitchFamily="2" charset="2"/>
              <a:buChar char="v"/>
            </a:pPr>
            <a:r>
              <a:rPr lang="en-US" dirty="0"/>
              <a:t>Gathering and examining this data would allow us to further understand the behaviors of non-student, non-business member riders. We could find out more about member riders to find further differences between them and casual riders. </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37</a:t>
            </a:fld>
            <a:endParaRPr lang="en-US" dirty="0"/>
          </a:p>
        </p:txBody>
      </p:sp>
    </p:spTree>
    <p:extLst>
      <p:ext uri="{BB962C8B-B14F-4D97-AF65-F5344CB8AC3E}">
        <p14:creationId xmlns:p14="http://schemas.microsoft.com/office/powerpoint/2010/main" val="1262344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a:lstStyle/>
          <a:p>
            <a:r>
              <a:rPr lang="en-US" dirty="0"/>
              <a:t>Dana Anderson</a:t>
            </a:r>
          </a:p>
          <a:p>
            <a:r>
              <a:rPr lang="en-US" dirty="0"/>
              <a:t>dana.k.anderson88@gmail.com</a:t>
            </a:r>
          </a:p>
        </p:txBody>
      </p:sp>
    </p:spTree>
    <p:extLst>
      <p:ext uri="{BB962C8B-B14F-4D97-AF65-F5344CB8AC3E}">
        <p14:creationId xmlns:p14="http://schemas.microsoft.com/office/powerpoint/2010/main" val="349306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Additional Information</a:t>
            </a:r>
          </a:p>
        </p:txBody>
      </p:sp>
    </p:spTree>
    <p:extLst>
      <p:ext uri="{BB962C8B-B14F-4D97-AF65-F5344CB8AC3E}">
        <p14:creationId xmlns:p14="http://schemas.microsoft.com/office/powerpoint/2010/main" val="204193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br>
              <a:rPr lang="en-US" dirty="0"/>
            </a:br>
            <a:r>
              <a:rPr lang="en-US" dirty="0"/>
              <a:t>Problems</a:t>
            </a:r>
            <a:endParaRPr lang="en-ZA" dirty="0"/>
          </a:p>
        </p:txBody>
      </p:sp>
    </p:spTree>
    <p:extLst>
      <p:ext uri="{BB962C8B-B14F-4D97-AF65-F5344CB8AC3E}">
        <p14:creationId xmlns:p14="http://schemas.microsoft.com/office/powerpoint/2010/main" val="2467938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Solution 1 – ride length</a:t>
            </a:r>
            <a:endParaRPr lang="en-ZA" dirty="0"/>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899160" y="4297442"/>
            <a:ext cx="10210800" cy="2194797"/>
          </a:xfrm>
        </p:spPr>
        <p:txBody>
          <a:bodyPr>
            <a:normAutofit fontScale="85000" lnSpcReduction="20000"/>
          </a:bodyPr>
          <a:lstStyle/>
          <a:p>
            <a:pPr marL="285750" indent="-285750">
              <a:buFont typeface="Arial" panose="020B0604020202020204" pitchFamily="34" charset="0"/>
              <a:buChar char="•"/>
            </a:pPr>
            <a:r>
              <a:rPr lang="en-US" sz="1800" dirty="0"/>
              <a:t>There were a total of 5,357,670 records evaluated. 1,805,459 were casual. 3,552,211 were members.</a:t>
            </a:r>
          </a:p>
          <a:p>
            <a:pPr marL="285750" indent="-285750">
              <a:buFont typeface="Arial" panose="020B0604020202020204" pitchFamily="34" charset="0"/>
              <a:buChar char="•"/>
            </a:pPr>
            <a:r>
              <a:rPr lang="en-US" sz="1800" dirty="0"/>
              <a:t>Members have lower ride lengths for all three calculations: average, median, and mode ride lengths.</a:t>
            </a:r>
          </a:p>
          <a:p>
            <a:pPr marL="285750" indent="-285750">
              <a:buFont typeface="Arial" panose="020B0604020202020204" pitchFamily="34" charset="0"/>
              <a:buChar char="•"/>
            </a:pPr>
            <a:r>
              <a:rPr lang="en-US" sz="1800" dirty="0"/>
              <a:t>This means that </a:t>
            </a:r>
          </a:p>
          <a:p>
            <a:pPr marL="800100" lvl="1" indent="-342900">
              <a:buFont typeface="+mj-lt"/>
              <a:buAutoNum type="arabicPeriod"/>
            </a:pPr>
            <a:r>
              <a:rPr lang="en-US" sz="1600" dirty="0"/>
              <a:t>The average ride length of casual riders is longer.</a:t>
            </a:r>
          </a:p>
          <a:p>
            <a:pPr marL="800100" lvl="1" indent="-342900">
              <a:buFont typeface="+mj-lt"/>
              <a:buAutoNum type="arabicPeriod"/>
            </a:pPr>
            <a:r>
              <a:rPr lang="en-US" sz="1600" dirty="0"/>
              <a:t>The middle value of all casual ride lengths is higher.</a:t>
            </a:r>
          </a:p>
          <a:p>
            <a:pPr marL="800100" lvl="1" indent="-342900">
              <a:buFont typeface="+mj-lt"/>
              <a:buAutoNum type="arabicPeriod"/>
            </a:pPr>
            <a:r>
              <a:rPr lang="en-US" sz="1600" dirty="0"/>
              <a:t>The most common ride length for casual riders is higher.</a:t>
            </a:r>
          </a:p>
          <a:p>
            <a:pPr marL="742950" lvl="1" indent="-285750">
              <a:buFont typeface="Arial" panose="020B0604020202020204" pitchFamily="34" charset="0"/>
              <a:buChar char="•"/>
            </a:pPr>
            <a:endParaRPr lang="en-US" sz="1600"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40</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2039139099"/>
              </p:ext>
            </p:extLst>
          </p:nvPr>
        </p:nvGraphicFramePr>
        <p:xfrm>
          <a:off x="593406" y="1743237"/>
          <a:ext cx="11005192" cy="248181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Rider Type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670360">
                <a:tc>
                  <a:txBody>
                    <a:bodyPr/>
                    <a:lstStyle/>
                    <a:p>
                      <a:pPr algn="l"/>
                      <a:r>
                        <a:rPr lang="en-US" sz="1600">
                          <a:effectLst/>
                        </a:rPr>
                        <a:t>member</a:t>
                      </a:r>
                      <a:endParaRPr lang="en-US" sz="1600"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8.53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670360">
                <a:tc>
                  <a:txBody>
                    <a:bodyPr/>
                    <a:lstStyle/>
                    <a:p>
                      <a:pPr algn="l"/>
                      <a:r>
                        <a:rPr lang="en-US" sz="1600">
                          <a:effectLst/>
                        </a:rPr>
                        <a:t>casual</a:t>
                      </a:r>
                      <a:endParaRPr lang="en-US" sz="1600"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12.66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17.35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62.78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bl>
          </a:graphicData>
        </a:graphic>
      </p:graphicFrame>
    </p:spTree>
    <p:extLst>
      <p:ext uri="{BB962C8B-B14F-4D97-AF65-F5344CB8AC3E}">
        <p14:creationId xmlns:p14="http://schemas.microsoft.com/office/powerpoint/2010/main" val="3813948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Solution 2 – day of the week</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41</a:t>
            </a:fld>
            <a:endParaRPr lang="en-US" dirty="0"/>
          </a:p>
        </p:txBody>
      </p:sp>
      <p:graphicFrame>
        <p:nvGraphicFramePr>
          <p:cNvPr id="7" name="Table 6">
            <a:extLst>
              <a:ext uri="{FF2B5EF4-FFF2-40B4-BE49-F238E27FC236}">
                <a16:creationId xmlns:a16="http://schemas.microsoft.com/office/drawing/2014/main" id="{1102A433-0456-EA36-4908-4EF245B3AF09}"/>
              </a:ext>
            </a:extLst>
          </p:cNvPr>
          <p:cNvGraphicFramePr>
            <a:graphicFrameLocks noGrp="1"/>
          </p:cNvGraphicFramePr>
          <p:nvPr>
            <p:extLst>
              <p:ext uri="{D42A27DB-BD31-4B8C-83A1-F6EECF244321}">
                <p14:modId xmlns:p14="http://schemas.microsoft.com/office/powerpoint/2010/main" val="3071673381"/>
              </p:ext>
            </p:extLst>
          </p:nvPr>
        </p:nvGraphicFramePr>
        <p:xfrm>
          <a:off x="1170185" y="1769810"/>
          <a:ext cx="9668750" cy="3420482"/>
        </p:xfrm>
        <a:graphic>
          <a:graphicData uri="http://schemas.openxmlformats.org/drawingml/2006/table">
            <a:tbl>
              <a:tblPr/>
              <a:tblGrid>
                <a:gridCol w="1933750">
                  <a:extLst>
                    <a:ext uri="{9D8B030D-6E8A-4147-A177-3AD203B41FA5}">
                      <a16:colId xmlns:a16="http://schemas.microsoft.com/office/drawing/2014/main" val="784158723"/>
                    </a:ext>
                  </a:extLst>
                </a:gridCol>
                <a:gridCol w="1933750">
                  <a:extLst>
                    <a:ext uri="{9D8B030D-6E8A-4147-A177-3AD203B41FA5}">
                      <a16:colId xmlns:a16="http://schemas.microsoft.com/office/drawing/2014/main" val="3067897449"/>
                    </a:ext>
                  </a:extLst>
                </a:gridCol>
                <a:gridCol w="1933750">
                  <a:extLst>
                    <a:ext uri="{9D8B030D-6E8A-4147-A177-3AD203B41FA5}">
                      <a16:colId xmlns:a16="http://schemas.microsoft.com/office/drawing/2014/main" val="758092673"/>
                    </a:ext>
                  </a:extLst>
                </a:gridCol>
                <a:gridCol w="1933750">
                  <a:extLst>
                    <a:ext uri="{9D8B030D-6E8A-4147-A177-3AD203B41FA5}">
                      <a16:colId xmlns:a16="http://schemas.microsoft.com/office/drawing/2014/main" val="1457899526"/>
                    </a:ext>
                  </a:extLst>
                </a:gridCol>
                <a:gridCol w="1933750">
                  <a:extLst>
                    <a:ext uri="{9D8B030D-6E8A-4147-A177-3AD203B41FA5}">
                      <a16:colId xmlns:a16="http://schemas.microsoft.com/office/drawing/2014/main" val="288396436"/>
                    </a:ext>
                  </a:extLst>
                </a:gridCol>
              </a:tblGrid>
              <a:tr h="340575">
                <a:tc>
                  <a:txBody>
                    <a:bodyPr/>
                    <a:lstStyle/>
                    <a:p>
                      <a:pPr algn="ctr"/>
                      <a:endParaRPr lang="en-US" sz="1800" b="1" dirty="0">
                        <a:effectLst/>
                      </a:endParaRPr>
                    </a:p>
                  </a:txBody>
                  <a:tcPr marL="57150" marR="57150" marB="2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a:r>
                        <a:rPr lang="en-US" sz="1800" b="1" dirty="0">
                          <a:effectLst/>
                        </a:rPr>
                        <a:t>Members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hMerge="1">
                  <a:txBody>
                    <a:bodyPr/>
                    <a:lstStyle/>
                    <a:p>
                      <a:endParaRPr lang="en-US" sz="1400" dirty="0">
                        <a:effectLst/>
                      </a:endParaRPr>
                    </a:p>
                  </a:txBody>
                  <a:tcPr marL="57150" marR="57150" marB="28575" anchor="ctr">
                    <a:lnL>
                      <a:noFill/>
                    </a:lnL>
                    <a:lnR>
                      <a:noFill/>
                    </a:lnR>
                    <a:lnT>
                      <a:noFill/>
                    </a:lnT>
                    <a:lnB>
                      <a:noFill/>
                    </a:lnB>
                    <a:solidFill>
                      <a:srgbClr val="FFFFFF"/>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hMerge="1">
                  <a:txBody>
                    <a:bodyPr/>
                    <a:lstStyle/>
                    <a:p>
                      <a:endParaRPr dirty="0"/>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1253780370"/>
                  </a:ext>
                </a:extLst>
              </a:tr>
              <a:tr h="608569">
                <a:tc>
                  <a:txBody>
                    <a:bodyPr/>
                    <a:lstStyle/>
                    <a:p>
                      <a:pPr algn="ctr"/>
                      <a:r>
                        <a:rPr lang="en-US" sz="1800" b="1" dirty="0">
                          <a:effectLst/>
                        </a:rPr>
                        <a:t>Day of the Week</a:t>
                      </a:r>
                    </a:p>
                    <a:p>
                      <a:pPr algn="ctr"/>
                      <a:r>
                        <a:rPr lang="en-US" sz="1800" b="1" dirty="0">
                          <a:effectLst/>
                        </a:rPr>
                        <a:t>(Trip Start)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extLst>
                  <a:ext uri="{0D108BD9-81ED-4DB2-BD59-A6C34878D82A}">
                    <a16:rowId xmlns:a16="http://schemas.microsoft.com/office/drawing/2014/main" val="1171378232"/>
                  </a:ext>
                </a:extLst>
              </a:tr>
              <a:tr h="305216">
                <a:tc>
                  <a:txBody>
                    <a:bodyPr/>
                    <a:lstStyle/>
                    <a:p>
                      <a:pPr algn="l"/>
                      <a:r>
                        <a:rPr lang="en-US" sz="1400" dirty="0">
                          <a:effectLst/>
                        </a:rPr>
                        <a:t>Sunday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385,137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290,500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97064613"/>
                  </a:ext>
                </a:extLst>
              </a:tr>
              <a:tr h="305216">
                <a:tc>
                  <a:txBody>
                    <a:bodyPr/>
                    <a:lstStyle/>
                    <a:p>
                      <a:pPr algn="l"/>
                      <a:r>
                        <a:rPr lang="en-US" sz="1400" dirty="0">
                          <a:effectLst/>
                        </a:rPr>
                        <a:t>Monday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502,825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210,848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42513891"/>
                  </a:ext>
                </a:extLst>
              </a:tr>
              <a:tr h="305216">
                <a:tc>
                  <a:txBody>
                    <a:bodyPr/>
                    <a:lstStyle/>
                    <a:p>
                      <a:pPr algn="l"/>
                      <a:r>
                        <a:rPr lang="en-US" sz="1400">
                          <a:effectLst/>
                        </a:rPr>
                        <a:t>Tuesday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541,674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11.66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202,113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2252621"/>
                  </a:ext>
                </a:extLst>
              </a:tr>
              <a:tr h="305216">
                <a:tc>
                  <a:txBody>
                    <a:bodyPr/>
                    <a:lstStyle/>
                    <a:p>
                      <a:pPr algn="l"/>
                      <a:r>
                        <a:rPr lang="en-US" sz="1400">
                          <a:effectLst/>
                        </a:rPr>
                        <a:t>Wednesday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a:solidFill>
                            <a:srgbClr val="000000"/>
                          </a:solidFill>
                          <a:effectLst/>
                          <a:latin typeface="+mn-lt"/>
                        </a:rPr>
                        <a:t>      598,504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11.86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      238,748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591699"/>
                  </a:ext>
                </a:extLst>
              </a:tr>
              <a:tr h="305216">
                <a:tc>
                  <a:txBody>
                    <a:bodyPr/>
                    <a:lstStyle/>
                    <a:p>
                      <a:pPr algn="l"/>
                      <a:r>
                        <a:rPr lang="en-US" sz="1400" dirty="0">
                          <a:effectLst/>
                        </a:rPr>
                        <a:t>Thursday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a:solidFill>
                            <a:srgbClr val="000000"/>
                          </a:solidFill>
                          <a:effectLst/>
                          <a:latin typeface="+mn-lt"/>
                        </a:rPr>
                        <a:t>      574,124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11.81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      240,810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71382"/>
                  </a:ext>
                </a:extLst>
              </a:tr>
              <a:tr h="305216">
                <a:tc>
                  <a:txBody>
                    <a:bodyPr/>
                    <a:lstStyle/>
                    <a:p>
                      <a:pPr algn="l"/>
                      <a:r>
                        <a:rPr lang="en-US" sz="1400" dirty="0">
                          <a:effectLst/>
                        </a:rPr>
                        <a:t>Friday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a:solidFill>
                            <a:srgbClr val="000000"/>
                          </a:solidFill>
                          <a:effectLst/>
                          <a:latin typeface="+mn-lt"/>
                        </a:rPr>
                        <a:t>      501,160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12.52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      266,538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0306515"/>
                  </a:ext>
                </a:extLst>
              </a:tr>
              <a:tr h="305216">
                <a:tc>
                  <a:txBody>
                    <a:bodyPr/>
                    <a:lstStyle/>
                    <a:p>
                      <a:pPr algn="l"/>
                      <a:r>
                        <a:rPr lang="en-US" sz="1400" dirty="0">
                          <a:effectLst/>
                        </a:rPr>
                        <a:t>Saturday</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      448,787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13.89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400" b="0" i="0" u="none" strike="noStrike" dirty="0">
                          <a:solidFill>
                            <a:srgbClr val="000000"/>
                          </a:solidFill>
                          <a:effectLst/>
                          <a:latin typeface="+mn-lt"/>
                        </a:rPr>
                        <a:t>      355,902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7259695"/>
                  </a:ext>
                </a:extLst>
              </a:tr>
              <a:tr h="305216">
                <a:tc>
                  <a:txBody>
                    <a:bodyPr/>
                    <a:lstStyle/>
                    <a:p>
                      <a:pPr algn="l"/>
                      <a:r>
                        <a:rPr lang="en-US" sz="1800" b="1" dirty="0">
                          <a:effectLst/>
                        </a:rPr>
                        <a:t>Overall</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10.5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3,552,211</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12.66</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1,805,459</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73463948"/>
                  </a:ext>
                </a:extLst>
              </a:tr>
            </a:tbl>
          </a:graphicData>
        </a:graphic>
      </p:graphicFrame>
      <p:sp>
        <p:nvSpPr>
          <p:cNvPr id="14" name="Text Placeholder 3">
            <a:extLst>
              <a:ext uri="{FF2B5EF4-FFF2-40B4-BE49-F238E27FC236}">
                <a16:creationId xmlns:a16="http://schemas.microsoft.com/office/drawing/2014/main" id="{4FF1D5B7-44A2-ACFD-8CCE-13C6084ADF5F}"/>
              </a:ext>
            </a:extLst>
          </p:cNvPr>
          <p:cNvSpPr>
            <a:spLocks noGrp="1"/>
          </p:cNvSpPr>
          <p:nvPr>
            <p:ph type="body" sz="quarter" idx="11"/>
          </p:nvPr>
        </p:nvSpPr>
        <p:spPr>
          <a:xfrm>
            <a:off x="899160" y="5348177"/>
            <a:ext cx="10210800" cy="1017317"/>
          </a:xfrm>
        </p:spPr>
        <p:txBody>
          <a:bodyPr>
            <a:normAutofit fontScale="85000" lnSpcReduction="10000"/>
          </a:bodyPr>
          <a:lstStyle/>
          <a:p>
            <a:pPr marL="285750" indent="-285750">
              <a:buFont typeface="Arial" panose="020B0604020202020204" pitchFamily="34" charset="0"/>
              <a:buChar char="•"/>
            </a:pPr>
            <a:r>
              <a:rPr lang="en-US" sz="1800" dirty="0"/>
              <a:t>Casual riders ride mostly on Saturdays. Their average ride length per day is longest on Saturdays.</a:t>
            </a:r>
          </a:p>
          <a:p>
            <a:pPr marL="285750" indent="-285750">
              <a:buFont typeface="Arial" panose="020B0604020202020204" pitchFamily="34" charset="0"/>
              <a:buChar char="•"/>
            </a:pPr>
            <a:r>
              <a:rPr lang="en-US" sz="1800" dirty="0"/>
              <a:t>Member riders ride mostly on Wednesdays. Their average ride length per day is longest on Saturdays.</a:t>
            </a:r>
          </a:p>
          <a:p>
            <a:pPr marL="285750" indent="-285750">
              <a:buFont typeface="Arial" panose="020B0604020202020204" pitchFamily="34" charset="0"/>
              <a:buChar char="•"/>
            </a:pPr>
            <a:r>
              <a:rPr lang="en-US" sz="1800" dirty="0"/>
              <a:t>Top hats represent the ‘top’ values!</a:t>
            </a:r>
          </a:p>
        </p:txBody>
      </p:sp>
      <p:pic>
        <p:nvPicPr>
          <p:cNvPr id="18" name="Graphic 17" descr="Top Hat with solid fill">
            <a:extLst>
              <a:ext uri="{FF2B5EF4-FFF2-40B4-BE49-F238E27FC236}">
                <a16:creationId xmlns:a16="http://schemas.microsoft.com/office/drawing/2014/main" id="{47A13417-AA9D-D418-7B24-55CC821B1D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7794" y="4587062"/>
            <a:ext cx="262202" cy="262202"/>
          </a:xfrm>
          <a:prstGeom prst="rect">
            <a:avLst/>
          </a:prstGeom>
        </p:spPr>
      </p:pic>
      <p:pic>
        <p:nvPicPr>
          <p:cNvPr id="20" name="Graphic 19" descr="Top Hat with solid fill">
            <a:extLst>
              <a:ext uri="{FF2B5EF4-FFF2-40B4-BE49-F238E27FC236}">
                <a16:creationId xmlns:a16="http://schemas.microsoft.com/office/drawing/2014/main" id="{66B5F57A-7A0A-2AEF-68FE-06F7C786EA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94440" y="3679973"/>
            <a:ext cx="262202" cy="262202"/>
          </a:xfrm>
          <a:prstGeom prst="rect">
            <a:avLst/>
          </a:prstGeom>
        </p:spPr>
      </p:pic>
      <p:pic>
        <p:nvPicPr>
          <p:cNvPr id="21" name="Graphic 20" descr="Top Hat with solid fill">
            <a:extLst>
              <a:ext uri="{FF2B5EF4-FFF2-40B4-BE49-F238E27FC236}">
                <a16:creationId xmlns:a16="http://schemas.microsoft.com/office/drawing/2014/main" id="{BB8E4CEB-F657-5490-3BD4-61F0F58554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1049" y="4587062"/>
            <a:ext cx="262202" cy="262202"/>
          </a:xfrm>
          <a:prstGeom prst="rect">
            <a:avLst/>
          </a:prstGeom>
        </p:spPr>
      </p:pic>
      <p:pic>
        <p:nvPicPr>
          <p:cNvPr id="22" name="Graphic 21" descr="Top Hat with solid fill">
            <a:extLst>
              <a:ext uri="{FF2B5EF4-FFF2-40B4-BE49-F238E27FC236}">
                <a16:creationId xmlns:a16="http://schemas.microsoft.com/office/drawing/2014/main" id="{99B584D5-CA04-6AB8-FAF1-56B91790D7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45466" y="4587062"/>
            <a:ext cx="262202" cy="262202"/>
          </a:xfrm>
          <a:prstGeom prst="rect">
            <a:avLst/>
          </a:prstGeom>
        </p:spPr>
      </p:pic>
    </p:spTree>
    <p:extLst>
      <p:ext uri="{BB962C8B-B14F-4D97-AF65-F5344CB8AC3E}">
        <p14:creationId xmlns:p14="http://schemas.microsoft.com/office/powerpoint/2010/main" val="2221320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793480" cy="1249680"/>
          </a:xfrm>
        </p:spPr>
        <p:txBody>
          <a:bodyPr/>
          <a:lstStyle/>
          <a:p>
            <a:r>
              <a:rPr lang="en-US" dirty="0"/>
              <a:t>Solution 2 – day of the week (</a:t>
            </a:r>
            <a:r>
              <a:rPr lang="en-US" dirty="0" err="1"/>
              <a:t>MEmber</a:t>
            </a:r>
            <a:r>
              <a:rPr lang="en-US" dirty="0"/>
              <a:t>)</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42</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3506119035"/>
              </p:ext>
            </p:extLst>
          </p:nvPr>
        </p:nvGraphicFramePr>
        <p:xfrm>
          <a:off x="593406" y="1743237"/>
          <a:ext cx="11005192" cy="434149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Day of the Week (Member)</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457200">
                <a:tc>
                  <a:txBody>
                    <a:bodyPr/>
                    <a:lstStyle/>
                    <a:p>
                      <a:pPr algn="ctr" fontAlgn="ctr"/>
                      <a:r>
                        <a:rPr lang="en-US" sz="1400" b="0" i="0" u="none" strike="noStrike" dirty="0">
                          <a:solidFill>
                            <a:srgbClr val="000000"/>
                          </a:solidFill>
                          <a:effectLst/>
                          <a:latin typeface="+mn-lt"/>
                        </a:rPr>
                        <a:t>Sunday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457200">
                <a:tc>
                  <a:txBody>
                    <a:bodyPr/>
                    <a:lstStyle/>
                    <a:p>
                      <a:pPr algn="ctr" fontAlgn="ctr"/>
                      <a:r>
                        <a:rPr lang="en-US" sz="1400" b="0" i="0" u="none" strike="noStrike">
                          <a:solidFill>
                            <a:srgbClr val="000000"/>
                          </a:solidFill>
                          <a:effectLst/>
                          <a:latin typeface="+mn-lt"/>
                        </a:rPr>
                        <a:t>Monday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457200">
                <a:tc>
                  <a:txBody>
                    <a:bodyPr/>
                    <a:lstStyle/>
                    <a:p>
                      <a:pPr algn="ctr" fontAlgn="ctr"/>
                      <a:r>
                        <a:rPr lang="en-US" sz="1400" b="0" i="0" u="none" strike="noStrike" dirty="0">
                          <a:solidFill>
                            <a:srgbClr val="000000"/>
                          </a:solidFill>
                          <a:effectLst/>
                          <a:latin typeface="+mn-lt"/>
                        </a:rPr>
                        <a:t>Tuesday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457200">
                <a:tc>
                  <a:txBody>
                    <a:bodyPr/>
                    <a:lstStyle/>
                    <a:p>
                      <a:pPr algn="ctr" fontAlgn="ctr"/>
                      <a:r>
                        <a:rPr lang="en-US" sz="1400" b="0" i="0" u="none" strike="noStrike" dirty="0">
                          <a:solidFill>
                            <a:srgbClr val="000000"/>
                          </a:solidFill>
                          <a:effectLst/>
                          <a:latin typeface="+mn-lt"/>
                        </a:rPr>
                        <a:t>Wednesday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457200">
                <a:tc>
                  <a:txBody>
                    <a:bodyPr/>
                    <a:lstStyle/>
                    <a:p>
                      <a:pPr algn="ctr" fontAlgn="ctr"/>
                      <a:r>
                        <a:rPr lang="en-US" sz="1400" b="0" i="0" u="none" strike="noStrike" dirty="0">
                          <a:solidFill>
                            <a:srgbClr val="000000"/>
                          </a:solidFill>
                          <a:effectLst/>
                          <a:latin typeface="+mn-lt"/>
                        </a:rPr>
                        <a:t>Thursday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457200">
                <a:tc>
                  <a:txBody>
                    <a:bodyPr/>
                    <a:lstStyle/>
                    <a:p>
                      <a:pPr algn="ctr" fontAlgn="ctr"/>
                      <a:r>
                        <a:rPr lang="en-US" sz="1400" b="0" i="0" u="none" strike="noStrike" dirty="0">
                          <a:solidFill>
                            <a:srgbClr val="000000"/>
                          </a:solidFill>
                          <a:effectLst/>
                          <a:latin typeface="+mn-lt"/>
                        </a:rPr>
                        <a:t>Friday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457200">
                <a:tc>
                  <a:txBody>
                    <a:bodyPr/>
                    <a:lstStyle/>
                    <a:p>
                      <a:pPr algn="ctr" fontAlgn="ctr"/>
                      <a:r>
                        <a:rPr lang="en-US" sz="1400" b="0" i="0" u="none" strike="noStrike" dirty="0">
                          <a:solidFill>
                            <a:srgbClr val="000000"/>
                          </a:solidFill>
                          <a:effectLst/>
                          <a:latin typeface="+mn-lt"/>
                        </a:rPr>
                        <a:t>Saturday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55.9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bl>
          </a:graphicData>
        </a:graphic>
      </p:graphicFrame>
    </p:spTree>
    <p:extLst>
      <p:ext uri="{BB962C8B-B14F-4D97-AF65-F5344CB8AC3E}">
        <p14:creationId xmlns:p14="http://schemas.microsoft.com/office/powerpoint/2010/main" val="2489041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793480" cy="1249680"/>
          </a:xfrm>
        </p:spPr>
        <p:txBody>
          <a:bodyPr/>
          <a:lstStyle/>
          <a:p>
            <a:r>
              <a:rPr lang="en-US" dirty="0"/>
              <a:t>Solution 2 – day of the week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43</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1147078725"/>
              </p:ext>
            </p:extLst>
          </p:nvPr>
        </p:nvGraphicFramePr>
        <p:xfrm>
          <a:off x="593406" y="1743237"/>
          <a:ext cx="11005192" cy="434149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Day of the Week (Casual)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457200">
                <a:tc>
                  <a:txBody>
                    <a:bodyPr/>
                    <a:lstStyle/>
                    <a:p>
                      <a:pPr algn="ctr" fontAlgn="ctr"/>
                      <a:r>
                        <a:rPr lang="en-US" sz="1400" b="0" i="0" u="none" strike="noStrike" dirty="0">
                          <a:solidFill>
                            <a:srgbClr val="000000"/>
                          </a:solidFill>
                          <a:effectLst/>
                          <a:latin typeface="+mn-lt"/>
                        </a:rPr>
                        <a:t>Sunday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11.975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19.09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67.84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457200">
                <a:tc>
                  <a:txBody>
                    <a:bodyPr/>
                    <a:lstStyle/>
                    <a:p>
                      <a:pPr algn="ctr" fontAlgn="ctr"/>
                      <a:r>
                        <a:rPr lang="en-US" sz="1400" b="0" i="0" u="none" strike="noStrike" dirty="0">
                          <a:solidFill>
                            <a:srgbClr val="000000"/>
                          </a:solidFill>
                          <a:effectLst/>
                          <a:latin typeface="+mn-lt"/>
                        </a:rPr>
                        <a:t>Monday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16.52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61.17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457200">
                <a:tc>
                  <a:txBody>
                    <a:bodyPr/>
                    <a:lstStyle/>
                    <a:p>
                      <a:pPr algn="ctr" fontAlgn="ctr"/>
                      <a:r>
                        <a:rPr lang="en-US" sz="1400" b="0" i="0" u="none" strike="noStrike" dirty="0">
                          <a:solidFill>
                            <a:srgbClr val="000000"/>
                          </a:solidFill>
                          <a:effectLst/>
                          <a:latin typeface="+mn-lt"/>
                        </a:rPr>
                        <a:t>Tuesday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5.94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457200">
                <a:tc>
                  <a:txBody>
                    <a:bodyPr/>
                    <a:lstStyle/>
                    <a:p>
                      <a:pPr algn="ctr" fontAlgn="ctr"/>
                      <a:r>
                        <a:rPr lang="en-US" sz="1400" b="0" i="0" u="none" strike="noStrike" dirty="0">
                          <a:solidFill>
                            <a:srgbClr val="000000"/>
                          </a:solidFill>
                          <a:effectLst/>
                          <a:latin typeface="+mn-lt"/>
                        </a:rPr>
                        <a:t>Wednesday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9.89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457200">
                <a:tc>
                  <a:txBody>
                    <a:bodyPr/>
                    <a:lstStyle/>
                    <a:p>
                      <a:pPr algn="ctr" fontAlgn="ctr"/>
                      <a:r>
                        <a:rPr lang="en-US" sz="1400" b="0" i="0" u="none" strike="noStrike" dirty="0">
                          <a:solidFill>
                            <a:srgbClr val="000000"/>
                          </a:solidFill>
                          <a:effectLst/>
                          <a:latin typeface="+mn-lt"/>
                        </a:rPr>
                        <a:t>Thursday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9.84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457200">
                <a:tc>
                  <a:txBody>
                    <a:bodyPr/>
                    <a:lstStyle/>
                    <a:p>
                      <a:pPr algn="ctr" fontAlgn="ctr"/>
                      <a:r>
                        <a:rPr lang="en-US" sz="1400" b="0" i="0" u="none" strike="noStrike" dirty="0">
                          <a:solidFill>
                            <a:srgbClr val="000000"/>
                          </a:solidFill>
                          <a:effectLst/>
                          <a:latin typeface="+mn-lt"/>
                        </a:rPr>
                        <a:t>Friday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17.07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61.82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457200">
                <a:tc>
                  <a:txBody>
                    <a:bodyPr/>
                    <a:lstStyle/>
                    <a:p>
                      <a:pPr algn="ctr" fontAlgn="ctr"/>
                      <a:r>
                        <a:rPr lang="en-US" sz="1400" b="0" i="0" u="none" strike="noStrike" dirty="0">
                          <a:solidFill>
                            <a:srgbClr val="000000"/>
                          </a:solidFill>
                          <a:effectLst/>
                          <a:latin typeface="+mn-lt"/>
                        </a:rPr>
                        <a:t>Saturday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7.32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67.87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bl>
          </a:graphicData>
        </a:graphic>
      </p:graphicFrame>
    </p:spTree>
    <p:extLst>
      <p:ext uri="{BB962C8B-B14F-4D97-AF65-F5344CB8AC3E}">
        <p14:creationId xmlns:p14="http://schemas.microsoft.com/office/powerpoint/2010/main" val="2369713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88B1-C41F-7064-26C7-27996EA255FD}"/>
              </a:ext>
            </a:extLst>
          </p:cNvPr>
          <p:cNvSpPr>
            <a:spLocks noGrp="1"/>
          </p:cNvSpPr>
          <p:nvPr>
            <p:ph type="title"/>
          </p:nvPr>
        </p:nvSpPr>
        <p:spPr>
          <a:xfrm>
            <a:off x="899160" y="137160"/>
            <a:ext cx="6992112" cy="1249680"/>
          </a:xfrm>
        </p:spPr>
        <p:txBody>
          <a:bodyPr/>
          <a:lstStyle/>
          <a:p>
            <a:r>
              <a:rPr lang="en-US" dirty="0"/>
              <a:t>Solution 3 – Season of the Year</a:t>
            </a:r>
          </a:p>
        </p:txBody>
      </p:sp>
      <p:sp>
        <p:nvSpPr>
          <p:cNvPr id="4" name="Slide Number Placeholder 3">
            <a:extLst>
              <a:ext uri="{FF2B5EF4-FFF2-40B4-BE49-F238E27FC236}">
                <a16:creationId xmlns:a16="http://schemas.microsoft.com/office/drawing/2014/main" id="{8BC3CB88-AE98-05A3-172A-C9449F97BBD4}"/>
              </a:ext>
            </a:extLst>
          </p:cNvPr>
          <p:cNvSpPr>
            <a:spLocks noGrp="1"/>
          </p:cNvSpPr>
          <p:nvPr>
            <p:ph type="sldNum" sz="quarter" idx="12"/>
          </p:nvPr>
        </p:nvSpPr>
        <p:spPr/>
        <p:txBody>
          <a:bodyPr/>
          <a:lstStyle/>
          <a:p>
            <a:fld id="{B5CEABB6-07DC-46E8-9B57-56EC44A396E5}" type="slidenum">
              <a:rPr lang="en-US" smtClean="0"/>
              <a:pPr/>
              <a:t>44</a:t>
            </a:fld>
            <a:endParaRPr lang="en-US" dirty="0"/>
          </a:p>
        </p:txBody>
      </p:sp>
      <p:graphicFrame>
        <p:nvGraphicFramePr>
          <p:cNvPr id="6" name="Table 5">
            <a:extLst>
              <a:ext uri="{FF2B5EF4-FFF2-40B4-BE49-F238E27FC236}">
                <a16:creationId xmlns:a16="http://schemas.microsoft.com/office/drawing/2014/main" id="{146114CF-3452-2D04-9761-283217F34D64}"/>
              </a:ext>
            </a:extLst>
          </p:cNvPr>
          <p:cNvGraphicFramePr>
            <a:graphicFrameLocks noGrp="1"/>
          </p:cNvGraphicFramePr>
          <p:nvPr>
            <p:extLst>
              <p:ext uri="{D42A27DB-BD31-4B8C-83A1-F6EECF244321}">
                <p14:modId xmlns:p14="http://schemas.microsoft.com/office/powerpoint/2010/main" val="1694888799"/>
              </p:ext>
            </p:extLst>
          </p:nvPr>
        </p:nvGraphicFramePr>
        <p:xfrm>
          <a:off x="1170185" y="1769810"/>
          <a:ext cx="9668750" cy="3478530"/>
        </p:xfrm>
        <a:graphic>
          <a:graphicData uri="http://schemas.openxmlformats.org/drawingml/2006/table">
            <a:tbl>
              <a:tblPr/>
              <a:tblGrid>
                <a:gridCol w="1933750">
                  <a:extLst>
                    <a:ext uri="{9D8B030D-6E8A-4147-A177-3AD203B41FA5}">
                      <a16:colId xmlns:a16="http://schemas.microsoft.com/office/drawing/2014/main" val="784158723"/>
                    </a:ext>
                  </a:extLst>
                </a:gridCol>
                <a:gridCol w="1933750">
                  <a:extLst>
                    <a:ext uri="{9D8B030D-6E8A-4147-A177-3AD203B41FA5}">
                      <a16:colId xmlns:a16="http://schemas.microsoft.com/office/drawing/2014/main" val="3067897449"/>
                    </a:ext>
                  </a:extLst>
                </a:gridCol>
                <a:gridCol w="1933750">
                  <a:extLst>
                    <a:ext uri="{9D8B030D-6E8A-4147-A177-3AD203B41FA5}">
                      <a16:colId xmlns:a16="http://schemas.microsoft.com/office/drawing/2014/main" val="758092673"/>
                    </a:ext>
                  </a:extLst>
                </a:gridCol>
                <a:gridCol w="1933750">
                  <a:extLst>
                    <a:ext uri="{9D8B030D-6E8A-4147-A177-3AD203B41FA5}">
                      <a16:colId xmlns:a16="http://schemas.microsoft.com/office/drawing/2014/main" val="1457899526"/>
                    </a:ext>
                  </a:extLst>
                </a:gridCol>
                <a:gridCol w="1933750">
                  <a:extLst>
                    <a:ext uri="{9D8B030D-6E8A-4147-A177-3AD203B41FA5}">
                      <a16:colId xmlns:a16="http://schemas.microsoft.com/office/drawing/2014/main" val="288396436"/>
                    </a:ext>
                  </a:extLst>
                </a:gridCol>
              </a:tblGrid>
              <a:tr h="340575">
                <a:tc>
                  <a:txBody>
                    <a:bodyPr/>
                    <a:lstStyle/>
                    <a:p>
                      <a:pPr algn="ctr"/>
                      <a:endParaRPr lang="en-US" sz="1800" b="1" dirty="0">
                        <a:effectLst/>
                      </a:endParaRPr>
                    </a:p>
                  </a:txBody>
                  <a:tcPr marL="57150" marR="57150" marB="2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a:r>
                        <a:rPr lang="en-US" sz="1800" b="1" dirty="0">
                          <a:effectLst/>
                        </a:rPr>
                        <a:t>Members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hMerge="1">
                  <a:txBody>
                    <a:bodyPr/>
                    <a:lstStyle/>
                    <a:p>
                      <a:endParaRPr lang="en-US" sz="1400" dirty="0">
                        <a:effectLst/>
                      </a:endParaRPr>
                    </a:p>
                  </a:txBody>
                  <a:tcPr marL="57150" marR="57150" marB="28575" anchor="ctr">
                    <a:lnL>
                      <a:noFill/>
                    </a:lnL>
                    <a:lnR>
                      <a:noFill/>
                    </a:lnR>
                    <a:lnT>
                      <a:noFill/>
                    </a:lnT>
                    <a:lnB>
                      <a:noFill/>
                    </a:lnB>
                    <a:solidFill>
                      <a:srgbClr val="FFFFFF"/>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hMerge="1">
                  <a:txBody>
                    <a:bodyPr/>
                    <a:lstStyle/>
                    <a:p>
                      <a:endParaRPr dirty="0"/>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1253780370"/>
                  </a:ext>
                </a:extLst>
              </a:tr>
              <a:tr h="608569">
                <a:tc>
                  <a:txBody>
                    <a:bodyPr/>
                    <a:lstStyle/>
                    <a:p>
                      <a:pPr algn="ctr"/>
                      <a:r>
                        <a:rPr lang="en-US" sz="1800" b="1" dirty="0">
                          <a:effectLst/>
                        </a:rPr>
                        <a:t>Season of the Year</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extLst>
                  <a:ext uri="{0D108BD9-81ED-4DB2-BD59-A6C34878D82A}">
                    <a16:rowId xmlns:a16="http://schemas.microsoft.com/office/drawing/2014/main" val="1171378232"/>
                  </a:ext>
                </a:extLst>
              </a:tr>
              <a:tr h="548640">
                <a:tc>
                  <a:txBody>
                    <a:bodyPr/>
                    <a:lstStyle/>
                    <a:p>
                      <a:pPr algn="l" fontAlgn="ctr"/>
                      <a:r>
                        <a:rPr lang="en-US" sz="1400" b="0" i="0" u="none" strike="noStrike" dirty="0">
                          <a:solidFill>
                            <a:srgbClr val="000000"/>
                          </a:solidFill>
                          <a:effectLst/>
                          <a:latin typeface="+mn-lt"/>
                        </a:rPr>
                        <a:t>Spring (Mar, Apr, May)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10.45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826,969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12.83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363,368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97064613"/>
                  </a:ext>
                </a:extLst>
              </a:tr>
              <a:tr h="548640">
                <a:tc>
                  <a:txBody>
                    <a:bodyPr/>
                    <a:lstStyle/>
                    <a:p>
                      <a:pPr algn="l" fontAlgn="ctr"/>
                      <a:r>
                        <a:rPr lang="en-US" sz="1400" b="0" i="0" u="none" strike="noStrike" dirty="0">
                          <a:solidFill>
                            <a:srgbClr val="000000"/>
                          </a:solidFill>
                          <a:effectLst/>
                          <a:latin typeface="+mn-lt"/>
                        </a:rPr>
                        <a:t>Summer (Jun, Jul, Aug)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11.21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1,197,056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13.48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763,139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42513891"/>
                  </a:ext>
                </a:extLst>
              </a:tr>
              <a:tr h="548640">
                <a:tc>
                  <a:txBody>
                    <a:bodyPr/>
                    <a:lstStyle/>
                    <a:p>
                      <a:pPr algn="l" fontAlgn="ctr"/>
                      <a:r>
                        <a:rPr lang="en-US" sz="1400" b="0" i="0" u="none" strike="noStrike" dirty="0">
                          <a:solidFill>
                            <a:srgbClr val="000000"/>
                          </a:solidFill>
                          <a:effectLst/>
                          <a:latin typeface="+mn-lt"/>
                        </a:rPr>
                        <a:t>Fall (Sep, Oct, Nov)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10.18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1,082,923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567,795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2252621"/>
                  </a:ext>
                </a:extLst>
              </a:tr>
              <a:tr h="548640">
                <a:tc>
                  <a:txBody>
                    <a:bodyPr/>
                    <a:lstStyle/>
                    <a:p>
                      <a:pPr algn="l" fontAlgn="ctr"/>
                      <a:r>
                        <a:rPr lang="en-US" sz="1400" b="0" i="0" u="none" strike="noStrike" dirty="0">
                          <a:solidFill>
                            <a:srgbClr val="000000"/>
                          </a:solidFill>
                          <a:effectLst/>
                          <a:latin typeface="+mn-lt"/>
                        </a:rPr>
                        <a:t>Winter (Dec, Jan, Feb)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9.43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445,263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111,157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97520956"/>
                  </a:ext>
                </a:extLst>
              </a:tr>
              <a:tr h="305216">
                <a:tc>
                  <a:txBody>
                    <a:bodyPr/>
                    <a:lstStyle/>
                    <a:p>
                      <a:pPr algn="l"/>
                      <a:r>
                        <a:rPr lang="en-US" sz="1800" b="1" dirty="0">
                          <a:effectLst/>
                        </a:rPr>
                        <a:t>Overall</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10.5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3,552,211</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12.66</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1,805,459</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73463948"/>
                  </a:ext>
                </a:extLst>
              </a:tr>
            </a:tbl>
          </a:graphicData>
        </a:graphic>
      </p:graphicFrame>
      <p:sp>
        <p:nvSpPr>
          <p:cNvPr id="10" name="Text Placeholder 3">
            <a:extLst>
              <a:ext uri="{FF2B5EF4-FFF2-40B4-BE49-F238E27FC236}">
                <a16:creationId xmlns:a16="http://schemas.microsoft.com/office/drawing/2014/main" id="{F465A409-EE43-5A5A-A23A-9C3139BCFCDC}"/>
              </a:ext>
            </a:extLst>
          </p:cNvPr>
          <p:cNvSpPr>
            <a:spLocks noGrp="1"/>
          </p:cNvSpPr>
          <p:nvPr>
            <p:ph type="body" sz="quarter" idx="11"/>
          </p:nvPr>
        </p:nvSpPr>
        <p:spPr>
          <a:xfrm>
            <a:off x="899160" y="5348177"/>
            <a:ext cx="10210800" cy="1017317"/>
          </a:xfrm>
        </p:spPr>
        <p:txBody>
          <a:bodyPr>
            <a:normAutofit fontScale="85000" lnSpcReduction="10000"/>
          </a:bodyPr>
          <a:lstStyle/>
          <a:p>
            <a:pPr marL="285750" indent="-285750">
              <a:buFont typeface="Arial" panose="020B0604020202020204" pitchFamily="34" charset="0"/>
              <a:buChar char="•"/>
            </a:pPr>
            <a:r>
              <a:rPr lang="en-US" sz="1800" dirty="0"/>
              <a:t>Both casual and member riders ride mostly in summer. </a:t>
            </a:r>
          </a:p>
          <a:p>
            <a:pPr marL="285750" indent="-285750">
              <a:buFont typeface="Arial" panose="020B0604020202020204" pitchFamily="34" charset="0"/>
              <a:buChar char="•"/>
            </a:pPr>
            <a:r>
              <a:rPr lang="en-US" sz="1800" dirty="0"/>
              <a:t>The average ride length per season for both casual and member riders is longest in summer.</a:t>
            </a:r>
          </a:p>
          <a:p>
            <a:pPr marL="285750" indent="-285750">
              <a:buFont typeface="Arial" panose="020B0604020202020204" pitchFamily="34" charset="0"/>
              <a:buChar char="•"/>
            </a:pPr>
            <a:r>
              <a:rPr lang="en-US" sz="1800" dirty="0"/>
              <a:t>Top hats represent the ‘top’ values!</a:t>
            </a:r>
          </a:p>
        </p:txBody>
      </p:sp>
      <p:pic>
        <p:nvPicPr>
          <p:cNvPr id="11" name="Graphic 10" descr="Top Hat with solid fill">
            <a:extLst>
              <a:ext uri="{FF2B5EF4-FFF2-40B4-BE49-F238E27FC236}">
                <a16:creationId xmlns:a16="http://schemas.microsoft.com/office/drawing/2014/main" id="{09336E31-419F-0C3F-81E2-6DDF33E627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1960" y="3431812"/>
            <a:ext cx="252748" cy="252748"/>
          </a:xfrm>
          <a:prstGeom prst="rect">
            <a:avLst/>
          </a:prstGeom>
        </p:spPr>
      </p:pic>
      <p:pic>
        <p:nvPicPr>
          <p:cNvPr id="12" name="Graphic 11" descr="Top Hat with solid fill">
            <a:extLst>
              <a:ext uri="{FF2B5EF4-FFF2-40B4-BE49-F238E27FC236}">
                <a16:creationId xmlns:a16="http://schemas.microsoft.com/office/drawing/2014/main" id="{6D50E1C7-E6B4-1F13-4440-7AEB411DC5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8388" y="3431812"/>
            <a:ext cx="252748" cy="252748"/>
          </a:xfrm>
          <a:prstGeom prst="rect">
            <a:avLst/>
          </a:prstGeom>
        </p:spPr>
      </p:pic>
      <p:pic>
        <p:nvPicPr>
          <p:cNvPr id="13" name="Graphic 12" descr="Top Hat with solid fill">
            <a:extLst>
              <a:ext uri="{FF2B5EF4-FFF2-40B4-BE49-F238E27FC236}">
                <a16:creationId xmlns:a16="http://schemas.microsoft.com/office/drawing/2014/main" id="{0E3B88CE-2E90-533F-A788-FACF50732B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4065" y="3429000"/>
            <a:ext cx="252748" cy="252748"/>
          </a:xfrm>
          <a:prstGeom prst="rect">
            <a:avLst/>
          </a:prstGeom>
        </p:spPr>
      </p:pic>
      <p:pic>
        <p:nvPicPr>
          <p:cNvPr id="14" name="Graphic 13" descr="Top Hat with solid fill">
            <a:extLst>
              <a:ext uri="{FF2B5EF4-FFF2-40B4-BE49-F238E27FC236}">
                <a16:creationId xmlns:a16="http://schemas.microsoft.com/office/drawing/2014/main" id="{33429A28-34B8-7C04-8845-0CC1B3EF56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7608" y="3429000"/>
            <a:ext cx="252748" cy="252748"/>
          </a:xfrm>
          <a:prstGeom prst="rect">
            <a:avLst/>
          </a:prstGeom>
        </p:spPr>
      </p:pic>
    </p:spTree>
    <p:extLst>
      <p:ext uri="{BB962C8B-B14F-4D97-AF65-F5344CB8AC3E}">
        <p14:creationId xmlns:p14="http://schemas.microsoft.com/office/powerpoint/2010/main" val="2940427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07094-1601-B173-9535-33B3E58F1C0B}"/>
              </a:ext>
            </a:extLst>
          </p:cNvPr>
          <p:cNvSpPr>
            <a:spLocks noGrp="1"/>
          </p:cNvSpPr>
          <p:nvPr>
            <p:ph type="title"/>
          </p:nvPr>
        </p:nvSpPr>
        <p:spPr>
          <a:xfrm>
            <a:off x="899160" y="137160"/>
            <a:ext cx="9131808" cy="1249680"/>
          </a:xfrm>
        </p:spPr>
        <p:txBody>
          <a:bodyPr/>
          <a:lstStyle/>
          <a:p>
            <a:r>
              <a:rPr lang="en-US" dirty="0"/>
              <a:t>Solution 3 – Season of the Year (member)</a:t>
            </a:r>
          </a:p>
        </p:txBody>
      </p:sp>
      <p:sp>
        <p:nvSpPr>
          <p:cNvPr id="4" name="Slide Number Placeholder 3">
            <a:extLst>
              <a:ext uri="{FF2B5EF4-FFF2-40B4-BE49-F238E27FC236}">
                <a16:creationId xmlns:a16="http://schemas.microsoft.com/office/drawing/2014/main" id="{CC3896F7-CEFD-D3A8-EE6A-2A7EA5E4A9BE}"/>
              </a:ext>
            </a:extLst>
          </p:cNvPr>
          <p:cNvSpPr>
            <a:spLocks noGrp="1"/>
          </p:cNvSpPr>
          <p:nvPr>
            <p:ph type="sldNum" sz="quarter" idx="12"/>
          </p:nvPr>
        </p:nvSpPr>
        <p:spPr/>
        <p:txBody>
          <a:bodyPr/>
          <a:lstStyle/>
          <a:p>
            <a:fld id="{B5CEABB6-07DC-46E8-9B57-56EC44A396E5}" type="slidenum">
              <a:rPr lang="en-US" smtClean="0"/>
              <a:pPr/>
              <a:t>45</a:t>
            </a:fld>
            <a:endParaRPr lang="en-US" dirty="0"/>
          </a:p>
        </p:txBody>
      </p:sp>
      <p:graphicFrame>
        <p:nvGraphicFramePr>
          <p:cNvPr id="6" name="Table 5">
            <a:extLst>
              <a:ext uri="{FF2B5EF4-FFF2-40B4-BE49-F238E27FC236}">
                <a16:creationId xmlns:a16="http://schemas.microsoft.com/office/drawing/2014/main" id="{EA5E55EA-9C85-BEC2-B899-CE8A54257208}"/>
              </a:ext>
            </a:extLst>
          </p:cNvPr>
          <p:cNvGraphicFramePr>
            <a:graphicFrameLocks noGrp="1"/>
          </p:cNvGraphicFramePr>
          <p:nvPr>
            <p:extLst>
              <p:ext uri="{D42A27DB-BD31-4B8C-83A1-F6EECF244321}">
                <p14:modId xmlns:p14="http://schemas.microsoft.com/office/powerpoint/2010/main" val="1415610168"/>
              </p:ext>
            </p:extLst>
          </p:nvPr>
        </p:nvGraphicFramePr>
        <p:xfrm>
          <a:off x="593404" y="2076612"/>
          <a:ext cx="11005192" cy="382253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Season of the Year</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670360">
                <a:tc>
                  <a:txBody>
                    <a:bodyPr/>
                    <a:lstStyle/>
                    <a:p>
                      <a:pPr algn="l" fontAlgn="ctr"/>
                      <a:r>
                        <a:rPr lang="en-US" sz="1600" b="0" i="0" u="none" strike="noStrike" dirty="0">
                          <a:solidFill>
                            <a:srgbClr val="000000"/>
                          </a:solidFill>
                          <a:effectLst/>
                          <a:latin typeface="+mn-lt"/>
                        </a:rPr>
                        <a:t>Spring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670360">
                <a:tc>
                  <a:txBody>
                    <a:bodyPr/>
                    <a:lstStyle/>
                    <a:p>
                      <a:pPr algn="l" fontAlgn="ctr"/>
                      <a:r>
                        <a:rPr lang="en-US" sz="1600" b="0" i="0" u="none" strike="noStrike" dirty="0">
                          <a:solidFill>
                            <a:srgbClr val="000000"/>
                          </a:solidFill>
                          <a:effectLst/>
                          <a:latin typeface="+mn-lt"/>
                        </a:rPr>
                        <a:t>Summer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670360">
                <a:tc>
                  <a:txBody>
                    <a:bodyPr/>
                    <a:lstStyle/>
                    <a:p>
                      <a:pPr algn="l" fontAlgn="ctr"/>
                      <a:r>
                        <a:rPr lang="en-US" sz="1600" b="0" i="0" u="none" strike="noStrike" dirty="0">
                          <a:solidFill>
                            <a:srgbClr val="000000"/>
                          </a:solidFill>
                          <a:effectLst/>
                          <a:latin typeface="+mn-lt"/>
                        </a:rPr>
                        <a:t>Fall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22295150"/>
                  </a:ext>
                </a:extLst>
              </a:tr>
              <a:tr h="670360">
                <a:tc>
                  <a:txBody>
                    <a:bodyPr/>
                    <a:lstStyle/>
                    <a:p>
                      <a:pPr algn="l" fontAlgn="ctr"/>
                      <a:r>
                        <a:rPr lang="en-US" sz="1600" b="0" i="0" u="none" strike="noStrike" dirty="0">
                          <a:solidFill>
                            <a:srgbClr val="000000"/>
                          </a:solidFill>
                          <a:effectLst/>
                          <a:latin typeface="+mn-lt"/>
                        </a:rPr>
                        <a:t>Winter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19962869"/>
                  </a:ext>
                </a:extLst>
              </a:tr>
            </a:tbl>
          </a:graphicData>
        </a:graphic>
      </p:graphicFrame>
    </p:spTree>
    <p:extLst>
      <p:ext uri="{BB962C8B-B14F-4D97-AF65-F5344CB8AC3E}">
        <p14:creationId xmlns:p14="http://schemas.microsoft.com/office/powerpoint/2010/main" val="3991449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AB6DB-B5E9-F05E-EE74-DA6AF4282F83}"/>
              </a:ext>
            </a:extLst>
          </p:cNvPr>
          <p:cNvSpPr>
            <a:spLocks noGrp="1"/>
          </p:cNvSpPr>
          <p:nvPr>
            <p:ph type="title"/>
          </p:nvPr>
        </p:nvSpPr>
        <p:spPr>
          <a:xfrm>
            <a:off x="899160" y="137160"/>
            <a:ext cx="8839200" cy="1249680"/>
          </a:xfrm>
        </p:spPr>
        <p:txBody>
          <a:bodyPr/>
          <a:lstStyle/>
          <a:p>
            <a:r>
              <a:rPr lang="en-US" dirty="0"/>
              <a:t>Solution 3 – Season of the Year (Casual)</a:t>
            </a:r>
          </a:p>
        </p:txBody>
      </p:sp>
      <p:sp>
        <p:nvSpPr>
          <p:cNvPr id="4" name="Slide Number Placeholder 3">
            <a:extLst>
              <a:ext uri="{FF2B5EF4-FFF2-40B4-BE49-F238E27FC236}">
                <a16:creationId xmlns:a16="http://schemas.microsoft.com/office/drawing/2014/main" id="{4887414B-DF60-4325-7782-DDCA342829E8}"/>
              </a:ext>
            </a:extLst>
          </p:cNvPr>
          <p:cNvSpPr>
            <a:spLocks noGrp="1"/>
          </p:cNvSpPr>
          <p:nvPr>
            <p:ph type="sldNum" sz="quarter" idx="12"/>
          </p:nvPr>
        </p:nvSpPr>
        <p:spPr/>
        <p:txBody>
          <a:bodyPr/>
          <a:lstStyle/>
          <a:p>
            <a:fld id="{B5CEABB6-07DC-46E8-9B57-56EC44A396E5}" type="slidenum">
              <a:rPr lang="en-US" smtClean="0"/>
              <a:pPr/>
              <a:t>46</a:t>
            </a:fld>
            <a:endParaRPr lang="en-US" dirty="0"/>
          </a:p>
        </p:txBody>
      </p:sp>
      <p:graphicFrame>
        <p:nvGraphicFramePr>
          <p:cNvPr id="6" name="Table 5">
            <a:extLst>
              <a:ext uri="{FF2B5EF4-FFF2-40B4-BE49-F238E27FC236}">
                <a16:creationId xmlns:a16="http://schemas.microsoft.com/office/drawing/2014/main" id="{8C07BB52-FB07-3D27-AC9C-FDE6FAC9F988}"/>
              </a:ext>
            </a:extLst>
          </p:cNvPr>
          <p:cNvGraphicFramePr>
            <a:graphicFrameLocks noGrp="1"/>
          </p:cNvGraphicFramePr>
          <p:nvPr>
            <p:extLst>
              <p:ext uri="{D42A27DB-BD31-4B8C-83A1-F6EECF244321}">
                <p14:modId xmlns:p14="http://schemas.microsoft.com/office/powerpoint/2010/main" val="1801453583"/>
              </p:ext>
            </p:extLst>
          </p:nvPr>
        </p:nvGraphicFramePr>
        <p:xfrm>
          <a:off x="593404" y="2076612"/>
          <a:ext cx="11005192" cy="382253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Season of the Year</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670360">
                <a:tc>
                  <a:txBody>
                    <a:bodyPr/>
                    <a:lstStyle/>
                    <a:p>
                      <a:pPr algn="l" fontAlgn="ctr"/>
                      <a:r>
                        <a:rPr lang="en-US" sz="1600" b="0" i="0" u="none" strike="noStrike" dirty="0">
                          <a:solidFill>
                            <a:srgbClr val="000000"/>
                          </a:solidFill>
                          <a:effectLst/>
                          <a:latin typeface="+mn-lt"/>
                        </a:rPr>
                        <a:t>Spring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17.77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670360">
                <a:tc>
                  <a:txBody>
                    <a:bodyPr/>
                    <a:lstStyle/>
                    <a:p>
                      <a:pPr algn="l" fontAlgn="ctr"/>
                      <a:r>
                        <a:rPr lang="en-US" sz="1600" b="0" i="0" u="none" strike="noStrike" dirty="0">
                          <a:solidFill>
                            <a:srgbClr val="000000"/>
                          </a:solidFill>
                          <a:effectLst/>
                          <a:latin typeface="+mn-lt"/>
                        </a:rPr>
                        <a:t>Summer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18.48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670360">
                <a:tc>
                  <a:txBody>
                    <a:bodyPr/>
                    <a:lstStyle/>
                    <a:p>
                      <a:pPr algn="l" fontAlgn="ctr"/>
                      <a:r>
                        <a:rPr lang="en-US" sz="1600" b="0" i="0" u="none" strike="noStrike" dirty="0">
                          <a:solidFill>
                            <a:srgbClr val="000000"/>
                          </a:solidFill>
                          <a:effectLst/>
                          <a:latin typeface="+mn-lt"/>
                        </a:rPr>
                        <a:t>Fall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16.13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22295150"/>
                  </a:ext>
                </a:extLst>
              </a:tr>
              <a:tr h="670360">
                <a:tc>
                  <a:txBody>
                    <a:bodyPr/>
                    <a:lstStyle/>
                    <a:p>
                      <a:pPr algn="l" fontAlgn="ctr"/>
                      <a:r>
                        <a:rPr lang="en-US" sz="1600" b="0" i="0" u="none" strike="noStrike" dirty="0">
                          <a:solidFill>
                            <a:srgbClr val="000000"/>
                          </a:solidFill>
                          <a:effectLst/>
                          <a:latin typeface="+mn-lt"/>
                        </a:rPr>
                        <a:t>Winter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19962869"/>
                  </a:ext>
                </a:extLst>
              </a:tr>
            </a:tbl>
          </a:graphicData>
        </a:graphic>
      </p:graphicFrame>
    </p:spTree>
    <p:extLst>
      <p:ext uri="{BB962C8B-B14F-4D97-AF65-F5344CB8AC3E}">
        <p14:creationId xmlns:p14="http://schemas.microsoft.com/office/powerpoint/2010/main" val="1128987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7338064" cy="1249680"/>
          </a:xfrm>
        </p:spPr>
        <p:txBody>
          <a:bodyPr/>
          <a:lstStyle/>
          <a:p>
            <a:r>
              <a:rPr lang="en-US" dirty="0"/>
              <a:t>Solution 4 – Month of the Year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47</a:t>
            </a:fld>
            <a:endParaRPr lang="en-US" dirty="0"/>
          </a:p>
        </p:txBody>
      </p:sp>
      <p:graphicFrame>
        <p:nvGraphicFramePr>
          <p:cNvPr id="7" name="Table 6">
            <a:extLst>
              <a:ext uri="{FF2B5EF4-FFF2-40B4-BE49-F238E27FC236}">
                <a16:creationId xmlns:a16="http://schemas.microsoft.com/office/drawing/2014/main" id="{1102A433-0456-EA36-4908-4EF245B3AF09}"/>
              </a:ext>
            </a:extLst>
          </p:cNvPr>
          <p:cNvGraphicFramePr>
            <a:graphicFrameLocks noGrp="1"/>
          </p:cNvGraphicFramePr>
          <p:nvPr>
            <p:extLst>
              <p:ext uri="{D42A27DB-BD31-4B8C-83A1-F6EECF244321}">
                <p14:modId xmlns:p14="http://schemas.microsoft.com/office/powerpoint/2010/main" val="198012527"/>
              </p:ext>
            </p:extLst>
          </p:nvPr>
        </p:nvGraphicFramePr>
        <p:xfrm>
          <a:off x="1170185" y="1769810"/>
          <a:ext cx="9668750" cy="3478530"/>
        </p:xfrm>
        <a:graphic>
          <a:graphicData uri="http://schemas.openxmlformats.org/drawingml/2006/table">
            <a:tbl>
              <a:tblPr/>
              <a:tblGrid>
                <a:gridCol w="1933750">
                  <a:extLst>
                    <a:ext uri="{9D8B030D-6E8A-4147-A177-3AD203B41FA5}">
                      <a16:colId xmlns:a16="http://schemas.microsoft.com/office/drawing/2014/main" val="784158723"/>
                    </a:ext>
                  </a:extLst>
                </a:gridCol>
                <a:gridCol w="1933750">
                  <a:extLst>
                    <a:ext uri="{9D8B030D-6E8A-4147-A177-3AD203B41FA5}">
                      <a16:colId xmlns:a16="http://schemas.microsoft.com/office/drawing/2014/main" val="3067897449"/>
                    </a:ext>
                  </a:extLst>
                </a:gridCol>
                <a:gridCol w="1933750">
                  <a:extLst>
                    <a:ext uri="{9D8B030D-6E8A-4147-A177-3AD203B41FA5}">
                      <a16:colId xmlns:a16="http://schemas.microsoft.com/office/drawing/2014/main" val="758092673"/>
                    </a:ext>
                  </a:extLst>
                </a:gridCol>
                <a:gridCol w="1933750">
                  <a:extLst>
                    <a:ext uri="{9D8B030D-6E8A-4147-A177-3AD203B41FA5}">
                      <a16:colId xmlns:a16="http://schemas.microsoft.com/office/drawing/2014/main" val="1457899526"/>
                    </a:ext>
                  </a:extLst>
                </a:gridCol>
                <a:gridCol w="1933750">
                  <a:extLst>
                    <a:ext uri="{9D8B030D-6E8A-4147-A177-3AD203B41FA5}">
                      <a16:colId xmlns:a16="http://schemas.microsoft.com/office/drawing/2014/main" val="288396436"/>
                    </a:ext>
                  </a:extLst>
                </a:gridCol>
              </a:tblGrid>
              <a:tr h="340575">
                <a:tc>
                  <a:txBody>
                    <a:bodyPr/>
                    <a:lstStyle/>
                    <a:p>
                      <a:pPr algn="ctr"/>
                      <a:endParaRPr lang="en-US" sz="1800" b="1" dirty="0">
                        <a:effectLst/>
                      </a:endParaRPr>
                    </a:p>
                  </a:txBody>
                  <a:tcPr marL="57150" marR="57150" marB="2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a:r>
                        <a:rPr lang="en-US" sz="1800" b="1" dirty="0">
                          <a:effectLst/>
                        </a:rPr>
                        <a:t>Members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hMerge="1">
                  <a:txBody>
                    <a:bodyPr/>
                    <a:lstStyle/>
                    <a:p>
                      <a:endParaRPr lang="en-US" sz="1400" dirty="0">
                        <a:effectLst/>
                      </a:endParaRPr>
                    </a:p>
                  </a:txBody>
                  <a:tcPr marL="57150" marR="57150" marB="28575" anchor="ctr">
                    <a:lnL>
                      <a:noFill/>
                    </a:lnL>
                    <a:lnR>
                      <a:noFill/>
                    </a:lnR>
                    <a:lnT>
                      <a:noFill/>
                    </a:lnT>
                    <a:lnB>
                      <a:noFill/>
                    </a:lnB>
                    <a:solidFill>
                      <a:srgbClr val="FFFFFF"/>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hMerge="1">
                  <a:txBody>
                    <a:bodyPr/>
                    <a:lstStyle/>
                    <a:p>
                      <a:endParaRPr dirty="0"/>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1253780370"/>
                  </a:ext>
                </a:extLst>
              </a:tr>
              <a:tr h="608569">
                <a:tc>
                  <a:txBody>
                    <a:bodyPr/>
                    <a:lstStyle/>
                    <a:p>
                      <a:pPr algn="ctr"/>
                      <a:r>
                        <a:rPr lang="en-US" sz="1600" b="1" dirty="0">
                          <a:effectLst/>
                        </a:rPr>
                        <a:t>Month of the Year</a:t>
                      </a:r>
                    </a:p>
                    <a:p>
                      <a:pPr algn="ctr"/>
                      <a:r>
                        <a:rPr lang="en-US" sz="1600" b="1" dirty="0">
                          <a:effectLst/>
                        </a:rPr>
                        <a:t>(Trip Start)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extLst>
                  <a:ext uri="{0D108BD9-81ED-4DB2-BD59-A6C34878D82A}">
                    <a16:rowId xmlns:a16="http://schemas.microsoft.com/office/drawing/2014/main" val="1171378232"/>
                  </a:ext>
                </a:extLst>
              </a:tr>
              <a:tr h="182880">
                <a:tc>
                  <a:txBody>
                    <a:bodyPr/>
                    <a:lstStyle/>
                    <a:p>
                      <a:pPr algn="l" fontAlgn="ctr"/>
                      <a:r>
                        <a:rPr lang="en-US" sz="1200" b="0" i="0" u="none" strike="noStrike" dirty="0">
                          <a:solidFill>
                            <a:srgbClr val="000000"/>
                          </a:solidFill>
                          <a:effectLst/>
                          <a:latin typeface="+mn-lt"/>
                        </a:rPr>
                        <a:t>Jan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dirty="0">
                          <a:solidFill>
                            <a:srgbClr val="000000"/>
                          </a:solidFill>
                          <a:effectLst/>
                          <a:latin typeface="+mn-lt"/>
                        </a:rPr>
                        <a:t>9.02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113,666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9.23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22,478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97064613"/>
                  </a:ext>
                </a:extLst>
              </a:tr>
              <a:tr h="182880">
                <a:tc>
                  <a:txBody>
                    <a:bodyPr/>
                    <a:lstStyle/>
                    <a:p>
                      <a:pPr algn="l" fontAlgn="ctr"/>
                      <a:r>
                        <a:rPr lang="en-US" sz="1200" b="0" i="0" u="none" strike="noStrike" dirty="0">
                          <a:solidFill>
                            <a:srgbClr val="000000"/>
                          </a:solidFill>
                          <a:effectLst/>
                          <a:latin typeface="+mn-lt"/>
                        </a:rPr>
                        <a:t>Feb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167,207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10.98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41,409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42513891"/>
                  </a:ext>
                </a:extLst>
              </a:tr>
              <a:tr h="182880">
                <a:tc>
                  <a:txBody>
                    <a:bodyPr/>
                    <a:lstStyle/>
                    <a:p>
                      <a:pPr algn="l" fontAlgn="ctr"/>
                      <a:r>
                        <a:rPr lang="en-US" sz="1200" b="0" i="0" u="none" strike="noStrike" dirty="0">
                          <a:solidFill>
                            <a:srgbClr val="000000"/>
                          </a:solidFill>
                          <a:effectLst/>
                          <a:latin typeface="+mn-lt"/>
                        </a:rPr>
                        <a:t>Mar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dirty="0">
                          <a:solidFill>
                            <a:srgbClr val="000000"/>
                          </a:solidFill>
                          <a:effectLst/>
                          <a:latin typeface="+mn-lt"/>
                        </a:rPr>
                        <a:t>9.79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dirty="0">
                          <a:solidFill>
                            <a:srgbClr val="000000"/>
                          </a:solidFill>
                          <a:effectLst/>
                          <a:latin typeface="+mn-lt"/>
                        </a:rPr>
                        <a:t>      207,534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11.93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70,235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2252621"/>
                  </a:ext>
                </a:extLst>
              </a:tr>
              <a:tr h="182880">
                <a:tc>
                  <a:txBody>
                    <a:bodyPr/>
                    <a:lstStyle/>
                    <a:p>
                      <a:pPr algn="l" fontAlgn="ctr"/>
                      <a:r>
                        <a:rPr lang="en-US" sz="1200" b="0" i="0" u="none" strike="noStrike" dirty="0">
                          <a:solidFill>
                            <a:srgbClr val="000000"/>
                          </a:solidFill>
                          <a:effectLst/>
                          <a:latin typeface="+mn-lt"/>
                        </a:rPr>
                        <a:t>Apr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266,300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12.48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108,277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9181452"/>
                  </a:ext>
                </a:extLst>
              </a:tr>
              <a:tr h="182880">
                <a:tc>
                  <a:txBody>
                    <a:bodyPr/>
                    <a:lstStyle/>
                    <a:p>
                      <a:pPr algn="l" fontAlgn="ctr"/>
                      <a:r>
                        <a:rPr lang="en-US" sz="1200" b="0" i="0" u="none" strike="noStrike">
                          <a:solidFill>
                            <a:srgbClr val="000000"/>
                          </a:solidFill>
                          <a:effectLst/>
                          <a:latin typeface="+mn-lt"/>
                        </a:rPr>
                        <a:t>May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dirty="0">
                          <a:solidFill>
                            <a:srgbClr val="000000"/>
                          </a:solidFill>
                          <a:effectLst/>
                          <a:latin typeface="+mn-lt"/>
                        </a:rPr>
                        <a:t>      353,135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      184,856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2948911"/>
                  </a:ext>
                </a:extLst>
              </a:tr>
              <a:tr h="182880">
                <a:tc>
                  <a:txBody>
                    <a:bodyPr/>
                    <a:lstStyle/>
                    <a:p>
                      <a:pPr algn="l" fontAlgn="ctr"/>
                      <a:r>
                        <a:rPr lang="en-US" sz="1200" b="0" i="0" u="none" strike="noStrike" dirty="0">
                          <a:solidFill>
                            <a:srgbClr val="000000"/>
                          </a:solidFill>
                          <a:effectLst/>
                          <a:latin typeface="+mn-lt"/>
                        </a:rPr>
                        <a:t>Jun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11.34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383,128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13.55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244,131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591699"/>
                  </a:ext>
                </a:extLst>
              </a:tr>
              <a:tr h="182880">
                <a:tc>
                  <a:txBody>
                    <a:bodyPr/>
                    <a:lstStyle/>
                    <a:p>
                      <a:pPr algn="l" fontAlgn="ctr"/>
                      <a:r>
                        <a:rPr lang="en-US" sz="1200" b="0" i="0" u="none" strike="noStrike">
                          <a:solidFill>
                            <a:srgbClr val="000000"/>
                          </a:solidFill>
                          <a:effectLst/>
                          <a:latin typeface="+mn-lt"/>
                        </a:rPr>
                        <a:t>Jul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402,403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13.58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257,447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71382"/>
                  </a:ext>
                </a:extLst>
              </a:tr>
              <a:tr h="182880">
                <a:tc>
                  <a:txBody>
                    <a:bodyPr/>
                    <a:lstStyle/>
                    <a:p>
                      <a:pPr algn="l" fontAlgn="ctr"/>
                      <a:r>
                        <a:rPr lang="en-US" sz="1200" b="0" i="0" u="none" strike="noStrike" dirty="0">
                          <a:solidFill>
                            <a:srgbClr val="000000"/>
                          </a:solidFill>
                          <a:effectLst/>
                          <a:latin typeface="+mn-lt"/>
                        </a:rPr>
                        <a:t>Aug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411,525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13.31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261,561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457470"/>
                  </a:ext>
                </a:extLst>
              </a:tr>
              <a:tr h="182880">
                <a:tc>
                  <a:txBody>
                    <a:bodyPr/>
                    <a:lstStyle/>
                    <a:p>
                      <a:pPr algn="l" fontAlgn="ctr"/>
                      <a:r>
                        <a:rPr lang="en-US" sz="1200" b="0" i="0" u="none" strike="noStrike">
                          <a:solidFill>
                            <a:srgbClr val="000000"/>
                          </a:solidFill>
                          <a:effectLst/>
                          <a:latin typeface="+mn-lt"/>
                        </a:rPr>
                        <a:t>Sep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10.49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449,449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295,363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7203255"/>
                  </a:ext>
                </a:extLst>
              </a:tr>
              <a:tr h="182880">
                <a:tc>
                  <a:txBody>
                    <a:bodyPr/>
                    <a:lstStyle/>
                    <a:p>
                      <a:pPr algn="l" fontAlgn="ctr"/>
                      <a:r>
                        <a:rPr lang="en-US" sz="1200" b="0" i="0" u="none" strike="noStrike" dirty="0">
                          <a:solidFill>
                            <a:srgbClr val="000000"/>
                          </a:solidFill>
                          <a:effectLst/>
                          <a:latin typeface="+mn-lt"/>
                        </a:rPr>
                        <a:t>Oct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10.19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381,618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      184,041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577005"/>
                  </a:ext>
                </a:extLst>
              </a:tr>
              <a:tr h="182880">
                <a:tc>
                  <a:txBody>
                    <a:bodyPr/>
                    <a:lstStyle/>
                    <a:p>
                      <a:pPr algn="l" fontAlgn="ctr"/>
                      <a:r>
                        <a:rPr lang="en-US" sz="1200" b="0" i="0" u="none" strike="noStrike" dirty="0">
                          <a:solidFill>
                            <a:srgbClr val="000000"/>
                          </a:solidFill>
                          <a:effectLst/>
                          <a:latin typeface="+mn-lt"/>
                        </a:rPr>
                        <a:t>Nov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a:solidFill>
                            <a:srgbClr val="000000"/>
                          </a:solidFill>
                          <a:effectLst/>
                          <a:latin typeface="+mn-lt"/>
                        </a:rPr>
                        <a:t>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      251,856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mn-lt"/>
                        </a:rPr>
                        <a:t>10.79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        88,391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0306515"/>
                  </a:ext>
                </a:extLst>
              </a:tr>
              <a:tr h="182880">
                <a:tc>
                  <a:txBody>
                    <a:bodyPr/>
                    <a:lstStyle/>
                    <a:p>
                      <a:pPr algn="l" fontAlgn="ctr"/>
                      <a:r>
                        <a:rPr lang="en-US" sz="1200" b="0" i="0" u="none" strike="noStrike" dirty="0">
                          <a:solidFill>
                            <a:srgbClr val="000000"/>
                          </a:solidFill>
                          <a:effectLst/>
                          <a:latin typeface="+mn-lt"/>
                        </a:rPr>
                        <a:t>Dec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200" b="0" i="0" u="none" strike="noStrike" dirty="0">
                          <a:solidFill>
                            <a:srgbClr val="000000"/>
                          </a:solidFill>
                          <a:effectLst/>
                          <a:latin typeface="+mn-lt"/>
                        </a:rPr>
                        <a:t>9.35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      164,390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10.17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mn-lt"/>
                        </a:rPr>
                        <a:t>        47,270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7259695"/>
                  </a:ext>
                </a:extLst>
              </a:tr>
              <a:tr h="0">
                <a:tc>
                  <a:txBody>
                    <a:bodyPr/>
                    <a:lstStyle/>
                    <a:p>
                      <a:pPr algn="l"/>
                      <a:r>
                        <a:rPr lang="en-US" sz="1050" b="1" dirty="0">
                          <a:effectLst/>
                        </a:rPr>
                        <a:t>Overall</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mn-lt"/>
                        </a:rPr>
                        <a:t>10.5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dirty="0"/>
                        <a:t>3,552,211</a:t>
                      </a:r>
                      <a:endParaRPr lang="en-US" sz="105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mn-lt"/>
                        </a:rPr>
                        <a:t>12.66</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dirty="0"/>
                        <a:t>1,805,459</a:t>
                      </a:r>
                      <a:endParaRPr lang="en-US" sz="105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73463948"/>
                  </a:ext>
                </a:extLst>
              </a:tr>
            </a:tbl>
          </a:graphicData>
        </a:graphic>
      </p:graphicFrame>
      <p:sp>
        <p:nvSpPr>
          <p:cNvPr id="14" name="Text Placeholder 3">
            <a:extLst>
              <a:ext uri="{FF2B5EF4-FFF2-40B4-BE49-F238E27FC236}">
                <a16:creationId xmlns:a16="http://schemas.microsoft.com/office/drawing/2014/main" id="{4FF1D5B7-44A2-ACFD-8CCE-13C6084ADF5F}"/>
              </a:ext>
            </a:extLst>
          </p:cNvPr>
          <p:cNvSpPr>
            <a:spLocks noGrp="1"/>
          </p:cNvSpPr>
          <p:nvPr>
            <p:ph type="body" sz="quarter" idx="11"/>
          </p:nvPr>
        </p:nvSpPr>
        <p:spPr>
          <a:xfrm>
            <a:off x="899160" y="5348177"/>
            <a:ext cx="10210800" cy="1017317"/>
          </a:xfrm>
        </p:spPr>
        <p:txBody>
          <a:bodyPr>
            <a:noAutofit/>
          </a:bodyPr>
          <a:lstStyle/>
          <a:p>
            <a:pPr marL="285750" indent="-285750">
              <a:buFont typeface="Arial" panose="020B0604020202020204" pitchFamily="34" charset="0"/>
              <a:buChar char="•"/>
            </a:pPr>
            <a:r>
              <a:rPr lang="en-US" sz="1200" dirty="0"/>
              <a:t>Casual riders’ average ride length per month is longest in July. Member riders’ average ride length per month is longest in June. </a:t>
            </a:r>
          </a:p>
          <a:p>
            <a:pPr marL="285750" indent="-285750">
              <a:buFont typeface="Arial" panose="020B0604020202020204" pitchFamily="34" charset="0"/>
              <a:buChar char="•"/>
            </a:pPr>
            <a:r>
              <a:rPr lang="en-US" sz="1200" dirty="0"/>
              <a:t>Both casual riders and member riders ride mostly in September.</a:t>
            </a:r>
          </a:p>
          <a:p>
            <a:pPr marL="285750" indent="-285750">
              <a:buFont typeface="Arial" panose="020B0604020202020204" pitchFamily="34" charset="0"/>
              <a:buChar char="•"/>
            </a:pPr>
            <a:r>
              <a:rPr lang="en-US" sz="1200" dirty="0"/>
              <a:t>Top hats represent the ‘top’ values!</a:t>
            </a:r>
          </a:p>
        </p:txBody>
      </p:sp>
      <p:pic>
        <p:nvPicPr>
          <p:cNvPr id="19" name="Graphic 18" descr="Top Hat with solid fill">
            <a:extLst>
              <a:ext uri="{FF2B5EF4-FFF2-40B4-BE49-F238E27FC236}">
                <a16:creationId xmlns:a16="http://schemas.microsoft.com/office/drawing/2014/main" id="{83D69120-065F-333E-5B33-F4616BA3CE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7173" y="4279590"/>
            <a:ext cx="200696" cy="200696"/>
          </a:xfrm>
          <a:prstGeom prst="rect">
            <a:avLst/>
          </a:prstGeom>
        </p:spPr>
      </p:pic>
      <p:pic>
        <p:nvPicPr>
          <p:cNvPr id="3" name="Graphic 2" descr="Top Hat with solid fill">
            <a:extLst>
              <a:ext uri="{FF2B5EF4-FFF2-40B4-BE49-F238E27FC236}">
                <a16:creationId xmlns:a16="http://schemas.microsoft.com/office/drawing/2014/main" id="{902FDAE0-FBA3-4F13-1C01-27D1AEB614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64323" y="4279590"/>
            <a:ext cx="200696" cy="200696"/>
          </a:xfrm>
          <a:prstGeom prst="rect">
            <a:avLst/>
          </a:prstGeom>
        </p:spPr>
      </p:pic>
      <p:pic>
        <p:nvPicPr>
          <p:cNvPr id="6" name="Graphic 5" descr="Top Hat with solid fill">
            <a:extLst>
              <a:ext uri="{FF2B5EF4-FFF2-40B4-BE49-F238E27FC236}">
                <a16:creationId xmlns:a16="http://schemas.microsoft.com/office/drawing/2014/main" id="{BDE150BB-76FE-E33A-AE45-C36B5D8CA2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2673" y="3892045"/>
            <a:ext cx="200696" cy="200696"/>
          </a:xfrm>
          <a:prstGeom prst="rect">
            <a:avLst/>
          </a:prstGeom>
        </p:spPr>
      </p:pic>
      <p:pic>
        <p:nvPicPr>
          <p:cNvPr id="8" name="Graphic 7" descr="Top Hat with solid fill">
            <a:extLst>
              <a:ext uri="{FF2B5EF4-FFF2-40B4-BE49-F238E27FC236}">
                <a16:creationId xmlns:a16="http://schemas.microsoft.com/office/drawing/2014/main" id="{53A6E793-D360-8648-9C3A-B595232616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9435" y="3700874"/>
            <a:ext cx="200696" cy="200696"/>
          </a:xfrm>
          <a:prstGeom prst="rect">
            <a:avLst/>
          </a:prstGeom>
        </p:spPr>
      </p:pic>
    </p:spTree>
    <p:extLst>
      <p:ext uri="{BB962C8B-B14F-4D97-AF65-F5344CB8AC3E}">
        <p14:creationId xmlns:p14="http://schemas.microsoft.com/office/powerpoint/2010/main" val="4100005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793480" cy="1249680"/>
          </a:xfrm>
        </p:spPr>
        <p:txBody>
          <a:bodyPr/>
          <a:lstStyle/>
          <a:p>
            <a:r>
              <a:rPr lang="en-US" dirty="0"/>
              <a:t>Solution 4 – Month of the Year (</a:t>
            </a:r>
            <a:r>
              <a:rPr lang="en-US" dirty="0" err="1"/>
              <a:t>MEmber</a:t>
            </a:r>
            <a:r>
              <a:rPr lang="en-US" dirty="0"/>
              <a:t>)</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48</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1454966257"/>
              </p:ext>
            </p:extLst>
          </p:nvPr>
        </p:nvGraphicFramePr>
        <p:xfrm>
          <a:off x="593406" y="1743237"/>
          <a:ext cx="11005192" cy="443293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Month of the Year (Member)</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l" fontAlgn="ctr"/>
                      <a:r>
                        <a:rPr lang="en-US" sz="1400" b="0" i="0" u="none" strike="noStrike">
                          <a:solidFill>
                            <a:srgbClr val="000000"/>
                          </a:solidFill>
                          <a:effectLst/>
                          <a:latin typeface="+mn-lt"/>
                        </a:rPr>
                        <a:t>Jan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39.88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l" fontAlgn="ctr"/>
                      <a:r>
                        <a:rPr lang="en-US" sz="1400" b="0" i="0" u="none" strike="noStrike">
                          <a:solidFill>
                            <a:srgbClr val="000000"/>
                          </a:solidFill>
                          <a:effectLst/>
                          <a:latin typeface="+mn-lt"/>
                        </a:rPr>
                        <a:t>Feb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l" fontAlgn="ctr"/>
                      <a:r>
                        <a:rPr lang="en-US" sz="1400" b="0" i="0" u="none" strike="noStrike">
                          <a:solidFill>
                            <a:srgbClr val="000000"/>
                          </a:solidFill>
                          <a:effectLst/>
                          <a:latin typeface="+mn-lt"/>
                        </a:rPr>
                        <a:t>Mar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l" fontAlgn="ctr"/>
                      <a:r>
                        <a:rPr lang="en-US" sz="1400" b="0" i="0" u="none" strike="noStrike">
                          <a:solidFill>
                            <a:srgbClr val="000000"/>
                          </a:solidFill>
                          <a:effectLst/>
                          <a:latin typeface="+mn-lt"/>
                        </a:rPr>
                        <a:t>Apr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l" fontAlgn="ctr"/>
                      <a:r>
                        <a:rPr lang="en-US" sz="1400" b="0" i="0" u="none" strike="noStrike">
                          <a:solidFill>
                            <a:srgbClr val="000000"/>
                          </a:solidFill>
                          <a:effectLst/>
                          <a:latin typeface="+mn-lt"/>
                        </a:rPr>
                        <a:t>May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54.42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l" fontAlgn="ctr"/>
                      <a:r>
                        <a:rPr lang="en-US" sz="1400" b="0" i="0" u="none" strike="noStrike">
                          <a:solidFill>
                            <a:srgbClr val="000000"/>
                          </a:solidFill>
                          <a:effectLst/>
                          <a:latin typeface="+mn-lt"/>
                        </a:rPr>
                        <a:t>Jun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54.44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l" fontAlgn="ctr"/>
                      <a:r>
                        <a:rPr lang="en-US" sz="1400" b="0" i="0" u="none" strike="noStrike">
                          <a:solidFill>
                            <a:srgbClr val="000000"/>
                          </a:solidFill>
                          <a:effectLst/>
                          <a:latin typeface="+mn-lt"/>
                        </a:rPr>
                        <a:t>Jul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54.33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l" fontAlgn="ctr"/>
                      <a:r>
                        <a:rPr lang="en-US" sz="1400" b="0" i="0" u="none" strike="noStrike">
                          <a:solidFill>
                            <a:srgbClr val="000000"/>
                          </a:solidFill>
                          <a:effectLst/>
                          <a:latin typeface="+mn-lt"/>
                        </a:rPr>
                        <a:t>Aug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52.86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3141940"/>
                  </a:ext>
                </a:extLst>
              </a:tr>
              <a:tr h="274320">
                <a:tc>
                  <a:txBody>
                    <a:bodyPr/>
                    <a:lstStyle/>
                    <a:p>
                      <a:pPr algn="l" fontAlgn="ctr"/>
                      <a:r>
                        <a:rPr lang="en-US" sz="1400" b="0" i="0" u="none" strike="noStrike">
                          <a:solidFill>
                            <a:srgbClr val="000000"/>
                          </a:solidFill>
                          <a:effectLst/>
                          <a:latin typeface="+mn-lt"/>
                        </a:rPr>
                        <a:t>Sep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42230793"/>
                  </a:ext>
                </a:extLst>
              </a:tr>
              <a:tr h="274320">
                <a:tc>
                  <a:txBody>
                    <a:bodyPr/>
                    <a:lstStyle/>
                    <a:p>
                      <a:pPr algn="l" fontAlgn="ctr"/>
                      <a:r>
                        <a:rPr lang="en-US" sz="1400" b="0" i="0" u="none" strike="noStrike">
                          <a:solidFill>
                            <a:srgbClr val="000000"/>
                          </a:solidFill>
                          <a:effectLst/>
                          <a:latin typeface="+mn-lt"/>
                        </a:rPr>
                        <a:t>Oct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32644425"/>
                  </a:ext>
                </a:extLst>
              </a:tr>
              <a:tr h="274320">
                <a:tc>
                  <a:txBody>
                    <a:bodyPr/>
                    <a:lstStyle/>
                    <a:p>
                      <a:pPr algn="l" fontAlgn="ctr"/>
                      <a:r>
                        <a:rPr lang="en-US" sz="1400" b="0" i="0" u="none" strike="noStrike">
                          <a:solidFill>
                            <a:srgbClr val="000000"/>
                          </a:solidFill>
                          <a:effectLst/>
                          <a:latin typeface="+mn-lt"/>
                        </a:rPr>
                        <a:t>Nov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44.62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34830371"/>
                  </a:ext>
                </a:extLst>
              </a:tr>
              <a:tr h="274320">
                <a:tc>
                  <a:txBody>
                    <a:bodyPr/>
                    <a:lstStyle/>
                    <a:p>
                      <a:pPr algn="l" fontAlgn="ctr"/>
                      <a:r>
                        <a:rPr lang="en-US" sz="1400" b="0" i="0" u="none" strike="noStrike">
                          <a:solidFill>
                            <a:srgbClr val="000000"/>
                          </a:solidFill>
                          <a:effectLst/>
                          <a:latin typeface="+mn-lt"/>
                        </a:rPr>
                        <a:t>Dec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42.13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92215484"/>
                  </a:ext>
                </a:extLst>
              </a:tr>
            </a:tbl>
          </a:graphicData>
        </a:graphic>
      </p:graphicFrame>
    </p:spTree>
    <p:extLst>
      <p:ext uri="{BB962C8B-B14F-4D97-AF65-F5344CB8AC3E}">
        <p14:creationId xmlns:p14="http://schemas.microsoft.com/office/powerpoint/2010/main" val="616520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8793480" cy="1249680"/>
          </a:xfrm>
        </p:spPr>
        <p:txBody>
          <a:bodyPr/>
          <a:lstStyle/>
          <a:p>
            <a:r>
              <a:rPr lang="en-US" dirty="0"/>
              <a:t>Solution 4 – Month of the Year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49</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8219168"/>
              </p:ext>
            </p:extLst>
          </p:nvPr>
        </p:nvGraphicFramePr>
        <p:xfrm>
          <a:off x="593406" y="1743237"/>
          <a:ext cx="11005192" cy="443293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Month of the Year (Casual)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l" fontAlgn="ctr"/>
                      <a:r>
                        <a:rPr lang="en-US" sz="1400" b="0" i="0" u="none" strike="noStrike">
                          <a:solidFill>
                            <a:srgbClr val="000000"/>
                          </a:solidFill>
                          <a:effectLst/>
                          <a:latin typeface="+mn-lt"/>
                        </a:rPr>
                        <a:t>Jan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40.29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l" fontAlgn="ctr"/>
                      <a:r>
                        <a:rPr lang="en-US" sz="1400" b="0" i="0" u="none" strike="noStrike">
                          <a:solidFill>
                            <a:srgbClr val="000000"/>
                          </a:solidFill>
                          <a:effectLst/>
                          <a:latin typeface="+mn-lt"/>
                        </a:rPr>
                        <a:t>Feb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l" fontAlgn="ctr"/>
                      <a:r>
                        <a:rPr lang="en-US" sz="1400" b="0" i="0" u="none" strike="noStrike">
                          <a:solidFill>
                            <a:srgbClr val="000000"/>
                          </a:solidFill>
                          <a:effectLst/>
                          <a:latin typeface="+mn-lt"/>
                        </a:rPr>
                        <a:t>Mar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16.33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61.95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l" fontAlgn="ctr"/>
                      <a:r>
                        <a:rPr lang="en-US" sz="1400" b="0" i="0" u="none" strike="noStrike">
                          <a:solidFill>
                            <a:srgbClr val="000000"/>
                          </a:solidFill>
                          <a:effectLst/>
                          <a:latin typeface="+mn-lt"/>
                        </a:rPr>
                        <a:t>Apr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l" fontAlgn="ctr"/>
                      <a:r>
                        <a:rPr lang="en-US" sz="1400" b="0" i="0" u="none" strike="noStrike">
                          <a:solidFill>
                            <a:srgbClr val="000000"/>
                          </a:solidFill>
                          <a:effectLst/>
                          <a:latin typeface="+mn-lt"/>
                        </a:rPr>
                        <a:t>May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18.53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l" fontAlgn="ctr"/>
                      <a:r>
                        <a:rPr lang="en-US" sz="1400" b="0" i="0" u="none" strike="noStrike">
                          <a:solidFill>
                            <a:srgbClr val="000000"/>
                          </a:solidFill>
                          <a:effectLst/>
                          <a:latin typeface="+mn-lt"/>
                        </a:rPr>
                        <a:t>Jun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18.54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l" fontAlgn="ctr"/>
                      <a:r>
                        <a:rPr lang="en-US" sz="1400" b="0" i="0" u="none" strike="noStrike">
                          <a:solidFill>
                            <a:srgbClr val="000000"/>
                          </a:solidFill>
                          <a:effectLst/>
                          <a:latin typeface="+mn-lt"/>
                        </a:rPr>
                        <a:t>Jul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18.68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65.43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l" fontAlgn="ctr"/>
                      <a:r>
                        <a:rPr lang="en-US" sz="1400" b="0" i="0" u="none" strike="noStrike">
                          <a:solidFill>
                            <a:srgbClr val="000000"/>
                          </a:solidFill>
                          <a:effectLst/>
                          <a:latin typeface="+mn-lt"/>
                        </a:rPr>
                        <a:t>Aug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18.21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63.84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l" fontAlgn="ctr"/>
                      <a:r>
                        <a:rPr lang="en-US" sz="1400" b="0" i="0" u="none" strike="noStrike">
                          <a:solidFill>
                            <a:srgbClr val="000000"/>
                          </a:solidFill>
                          <a:effectLst/>
                          <a:latin typeface="+mn-lt"/>
                        </a:rPr>
                        <a:t>Sep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16.49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59.85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l" fontAlgn="ctr"/>
                      <a:r>
                        <a:rPr lang="en-US" sz="1400" b="0" i="0" u="none" strike="noStrike">
                          <a:solidFill>
                            <a:srgbClr val="000000"/>
                          </a:solidFill>
                          <a:effectLst/>
                          <a:latin typeface="+mn-lt"/>
                        </a:rPr>
                        <a:t>Oct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60.34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8575975"/>
                  </a:ext>
                </a:extLst>
              </a:tr>
              <a:tr h="274320">
                <a:tc>
                  <a:txBody>
                    <a:bodyPr/>
                    <a:lstStyle/>
                    <a:p>
                      <a:pPr algn="l" fontAlgn="ctr"/>
                      <a:r>
                        <a:rPr lang="en-US" sz="1400" b="0" i="0" u="none" strike="noStrike">
                          <a:solidFill>
                            <a:srgbClr val="000000"/>
                          </a:solidFill>
                          <a:effectLst/>
                          <a:latin typeface="+mn-lt"/>
                        </a:rPr>
                        <a:t>Nov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52.58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2685959"/>
                  </a:ext>
                </a:extLst>
              </a:tr>
              <a:tr h="274320">
                <a:tc>
                  <a:txBody>
                    <a:bodyPr/>
                    <a:lstStyle/>
                    <a:p>
                      <a:pPr algn="l" fontAlgn="ctr"/>
                      <a:r>
                        <a:rPr lang="en-US" sz="1400" b="0" i="0" u="none" strike="noStrike">
                          <a:solidFill>
                            <a:srgbClr val="000000"/>
                          </a:solidFill>
                          <a:effectLst/>
                          <a:latin typeface="+mn-lt"/>
                        </a:rPr>
                        <a:t>Dec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47.98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14617005"/>
                  </a:ext>
                </a:extLst>
              </a:tr>
            </a:tbl>
          </a:graphicData>
        </a:graphic>
      </p:graphicFrame>
    </p:spTree>
    <p:extLst>
      <p:ext uri="{BB962C8B-B14F-4D97-AF65-F5344CB8AC3E}">
        <p14:creationId xmlns:p14="http://schemas.microsoft.com/office/powerpoint/2010/main" val="379912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rawing of cyclist">
            <a:extLst>
              <a:ext uri="{FF2B5EF4-FFF2-40B4-BE49-F238E27FC236}">
                <a16:creationId xmlns:a16="http://schemas.microsoft.com/office/drawing/2014/main" id="{C3ABE402-78D3-3E71-E609-A3B89D490047}"/>
              </a:ext>
            </a:extLst>
          </p:cNvPr>
          <p:cNvPicPr>
            <a:picLocks noChangeAspect="1"/>
          </p:cNvPicPr>
          <p:nvPr/>
        </p:nvPicPr>
        <p:blipFill>
          <a:blip r:embed="rId2"/>
          <a:stretch>
            <a:fillRect/>
          </a:stretch>
        </p:blipFill>
        <p:spPr>
          <a:xfrm>
            <a:off x="0" y="0"/>
            <a:ext cx="4849398" cy="6858000"/>
          </a:xfrm>
          <a:prstGeom prst="rect">
            <a:avLst/>
          </a:prstGeom>
        </p:spPr>
      </p:pic>
      <p:sp>
        <p:nvSpPr>
          <p:cNvPr id="21" name="Title 1">
            <a:extLst>
              <a:ext uri="{FF2B5EF4-FFF2-40B4-BE49-F238E27FC236}">
                <a16:creationId xmlns:a16="http://schemas.microsoft.com/office/drawing/2014/main" id="{9ABBCD73-7D12-DDDB-A5E1-F1627F82C033}"/>
              </a:ext>
            </a:extLst>
          </p:cNvPr>
          <p:cNvSpPr txBox="1">
            <a:spLocks/>
          </p:cNvSpPr>
          <p:nvPr/>
        </p:nvSpPr>
        <p:spPr>
          <a:xfrm>
            <a:off x="5425440" y="573054"/>
            <a:ext cx="5864352" cy="7040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a:t>Problems</a:t>
            </a:r>
            <a:endParaRPr lang="en-US" dirty="0"/>
          </a:p>
        </p:txBody>
      </p:sp>
      <p:sp>
        <p:nvSpPr>
          <p:cNvPr id="22" name="TextBox 21">
            <a:extLst>
              <a:ext uri="{FF2B5EF4-FFF2-40B4-BE49-F238E27FC236}">
                <a16:creationId xmlns:a16="http://schemas.microsoft.com/office/drawing/2014/main" id="{9A0D991E-2A45-E424-94D8-74061A3DC79F}"/>
              </a:ext>
            </a:extLst>
          </p:cNvPr>
          <p:cNvSpPr txBox="1"/>
          <p:nvPr/>
        </p:nvSpPr>
        <p:spPr>
          <a:xfrm>
            <a:off x="5425440" y="1859339"/>
            <a:ext cx="6242685"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Question to Answer: How do annual members and casual riders use </a:t>
            </a:r>
            <a:r>
              <a:rPr lang="en-US" sz="2000" dirty="0" err="1"/>
              <a:t>Cyclistic</a:t>
            </a:r>
            <a:r>
              <a:rPr lang="en-US" sz="2000" dirty="0"/>
              <a:t> bikes differently?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Business Task: Identify differences between annual members and casual riders to create actionable insights which will be used to develop marketing strategies that will convince casual riders to become annual members.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Major Problem: Identifying differences between the two groups in the vast amount of data</a:t>
            </a:r>
          </a:p>
        </p:txBody>
      </p:sp>
    </p:spTree>
    <p:extLst>
      <p:ext uri="{BB962C8B-B14F-4D97-AF65-F5344CB8AC3E}">
        <p14:creationId xmlns:p14="http://schemas.microsoft.com/office/powerpoint/2010/main" val="3590816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Solution 5 – Bike type</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50</a:t>
            </a:fld>
            <a:endParaRPr lang="en-US" dirty="0"/>
          </a:p>
        </p:txBody>
      </p:sp>
      <p:graphicFrame>
        <p:nvGraphicFramePr>
          <p:cNvPr id="7" name="Table 6">
            <a:extLst>
              <a:ext uri="{FF2B5EF4-FFF2-40B4-BE49-F238E27FC236}">
                <a16:creationId xmlns:a16="http://schemas.microsoft.com/office/drawing/2014/main" id="{1102A433-0456-EA36-4908-4EF245B3AF09}"/>
              </a:ext>
            </a:extLst>
          </p:cNvPr>
          <p:cNvGraphicFramePr>
            <a:graphicFrameLocks noGrp="1"/>
          </p:cNvGraphicFramePr>
          <p:nvPr>
            <p:extLst>
              <p:ext uri="{D42A27DB-BD31-4B8C-83A1-F6EECF244321}">
                <p14:modId xmlns:p14="http://schemas.microsoft.com/office/powerpoint/2010/main" val="4000496390"/>
              </p:ext>
            </p:extLst>
          </p:nvPr>
        </p:nvGraphicFramePr>
        <p:xfrm>
          <a:off x="1170185" y="1769810"/>
          <a:ext cx="9668750" cy="3204210"/>
        </p:xfrm>
        <a:graphic>
          <a:graphicData uri="http://schemas.openxmlformats.org/drawingml/2006/table">
            <a:tbl>
              <a:tblPr/>
              <a:tblGrid>
                <a:gridCol w="1933750">
                  <a:extLst>
                    <a:ext uri="{9D8B030D-6E8A-4147-A177-3AD203B41FA5}">
                      <a16:colId xmlns:a16="http://schemas.microsoft.com/office/drawing/2014/main" val="784158723"/>
                    </a:ext>
                  </a:extLst>
                </a:gridCol>
                <a:gridCol w="1933750">
                  <a:extLst>
                    <a:ext uri="{9D8B030D-6E8A-4147-A177-3AD203B41FA5}">
                      <a16:colId xmlns:a16="http://schemas.microsoft.com/office/drawing/2014/main" val="3067897449"/>
                    </a:ext>
                  </a:extLst>
                </a:gridCol>
                <a:gridCol w="1933750">
                  <a:extLst>
                    <a:ext uri="{9D8B030D-6E8A-4147-A177-3AD203B41FA5}">
                      <a16:colId xmlns:a16="http://schemas.microsoft.com/office/drawing/2014/main" val="758092673"/>
                    </a:ext>
                  </a:extLst>
                </a:gridCol>
                <a:gridCol w="1933750">
                  <a:extLst>
                    <a:ext uri="{9D8B030D-6E8A-4147-A177-3AD203B41FA5}">
                      <a16:colId xmlns:a16="http://schemas.microsoft.com/office/drawing/2014/main" val="1457899526"/>
                    </a:ext>
                  </a:extLst>
                </a:gridCol>
                <a:gridCol w="1933750">
                  <a:extLst>
                    <a:ext uri="{9D8B030D-6E8A-4147-A177-3AD203B41FA5}">
                      <a16:colId xmlns:a16="http://schemas.microsoft.com/office/drawing/2014/main" val="288396436"/>
                    </a:ext>
                  </a:extLst>
                </a:gridCol>
              </a:tblGrid>
              <a:tr h="340575">
                <a:tc>
                  <a:txBody>
                    <a:bodyPr/>
                    <a:lstStyle/>
                    <a:p>
                      <a:pPr algn="ctr"/>
                      <a:endParaRPr lang="en-US" sz="1800" b="1" dirty="0">
                        <a:effectLst/>
                      </a:endParaRPr>
                    </a:p>
                  </a:txBody>
                  <a:tcPr marL="57150" marR="57150" marB="2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a:r>
                        <a:rPr lang="en-US" sz="1800" b="1" dirty="0">
                          <a:effectLst/>
                        </a:rPr>
                        <a:t>Members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hMerge="1">
                  <a:txBody>
                    <a:bodyPr/>
                    <a:lstStyle/>
                    <a:p>
                      <a:endParaRPr lang="en-US" sz="1400" dirty="0">
                        <a:effectLst/>
                      </a:endParaRPr>
                    </a:p>
                  </a:txBody>
                  <a:tcPr marL="57150" marR="57150" marB="28575" anchor="ctr">
                    <a:lnL>
                      <a:noFill/>
                    </a:lnL>
                    <a:lnR>
                      <a:noFill/>
                    </a:lnR>
                    <a:lnT>
                      <a:noFill/>
                    </a:lnT>
                    <a:lnB>
                      <a:noFill/>
                    </a:lnB>
                    <a:solidFill>
                      <a:srgbClr val="FFFFFF"/>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Casual</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hMerge="1">
                  <a:txBody>
                    <a:bodyPr/>
                    <a:lstStyle/>
                    <a:p>
                      <a:endParaRPr dirty="0"/>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extLst>
                  <a:ext uri="{0D108BD9-81ED-4DB2-BD59-A6C34878D82A}">
                    <a16:rowId xmlns:a16="http://schemas.microsoft.com/office/drawing/2014/main" val="1253780370"/>
                  </a:ext>
                </a:extLst>
              </a:tr>
              <a:tr h="608569">
                <a:tc>
                  <a:txBody>
                    <a:bodyPr/>
                    <a:lstStyle/>
                    <a:p>
                      <a:pPr algn="ctr"/>
                      <a:r>
                        <a:rPr lang="en-US" sz="1800" b="1" dirty="0">
                          <a:effectLst/>
                        </a:rPr>
                        <a:t>Bike Type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ctr"/>
                      <a:r>
                        <a:rPr lang="en-US" sz="1800" b="1" dirty="0">
                          <a:effectLst/>
                        </a:rPr>
                        <a:t>Average Ride Length (mins)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ctr"/>
                      <a:r>
                        <a:rPr lang="en-US" sz="1800" b="1" dirty="0">
                          <a:effectLs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extLst>
                  <a:ext uri="{0D108BD9-81ED-4DB2-BD59-A6C34878D82A}">
                    <a16:rowId xmlns:a16="http://schemas.microsoft.com/office/drawing/2014/main" val="1171378232"/>
                  </a:ext>
                </a:extLst>
              </a:tr>
              <a:tr h="640080">
                <a:tc>
                  <a:txBody>
                    <a:bodyPr/>
                    <a:lstStyle/>
                    <a:p>
                      <a:pPr algn="l"/>
                      <a:r>
                        <a:rPr lang="en-US" sz="1400" dirty="0">
                          <a:effectLst/>
                        </a:rPr>
                        <a:t>Classic Bike</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1,705,183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         768,792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97064613"/>
                  </a:ext>
                </a:extLst>
              </a:tr>
              <a:tr h="640080">
                <a:tc>
                  <a:txBody>
                    <a:bodyPr/>
                    <a:lstStyle/>
                    <a:p>
                      <a:pPr algn="l"/>
                      <a:r>
                        <a:rPr lang="en-US" sz="1400" dirty="0">
                          <a:effectLst/>
                        </a:rPr>
                        <a:t>Electric Bike</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1,791,264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11.51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959,042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42513891"/>
                  </a:ext>
                </a:extLst>
              </a:tr>
              <a:tr h="640080">
                <a:tc>
                  <a:txBody>
                    <a:bodyPr/>
                    <a:lstStyle/>
                    <a:p>
                      <a:pPr algn="l"/>
                      <a:r>
                        <a:rPr lang="en-US" sz="1400" dirty="0">
                          <a:effectLst/>
                        </a:rPr>
                        <a:t>Electric Scooter</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55,764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10.26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           77,625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2252621"/>
                  </a:ext>
                </a:extLst>
              </a:tr>
              <a:tr h="305216">
                <a:tc>
                  <a:txBody>
                    <a:bodyPr/>
                    <a:lstStyle/>
                    <a:p>
                      <a:pPr algn="l"/>
                      <a:r>
                        <a:rPr lang="en-US" sz="1800" b="0" dirty="0">
                          <a:effectLst/>
                        </a:rPr>
                        <a:t>Overall</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10.5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3,552,211</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12.66</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t>1,805,459</a:t>
                      </a:r>
                      <a:endParaRPr lang="en-US" sz="1800" b="1" dirty="0">
                        <a:effectLst/>
                      </a:endParaRP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73463948"/>
                  </a:ext>
                </a:extLst>
              </a:tr>
            </a:tbl>
          </a:graphicData>
        </a:graphic>
      </p:graphicFrame>
      <p:sp>
        <p:nvSpPr>
          <p:cNvPr id="14" name="Text Placeholder 3">
            <a:extLst>
              <a:ext uri="{FF2B5EF4-FFF2-40B4-BE49-F238E27FC236}">
                <a16:creationId xmlns:a16="http://schemas.microsoft.com/office/drawing/2014/main" id="{4FF1D5B7-44A2-ACFD-8CCE-13C6084ADF5F}"/>
              </a:ext>
            </a:extLst>
          </p:cNvPr>
          <p:cNvSpPr>
            <a:spLocks noGrp="1"/>
          </p:cNvSpPr>
          <p:nvPr>
            <p:ph type="body" sz="quarter" idx="11"/>
          </p:nvPr>
        </p:nvSpPr>
        <p:spPr>
          <a:xfrm>
            <a:off x="899159" y="5348177"/>
            <a:ext cx="10807065" cy="1017317"/>
          </a:xfrm>
        </p:spPr>
        <p:txBody>
          <a:bodyPr>
            <a:normAutofit fontScale="77500" lnSpcReduction="20000"/>
          </a:bodyPr>
          <a:lstStyle/>
          <a:p>
            <a:pPr marL="285750" indent="-285750">
              <a:buFont typeface="Arial" panose="020B0604020202020204" pitchFamily="34" charset="0"/>
              <a:buChar char="•"/>
            </a:pPr>
            <a:r>
              <a:rPr lang="en-US" sz="1800" dirty="0"/>
              <a:t>Both casual and member riders ride more electric bikes than classic bikes or electric scooters. </a:t>
            </a:r>
          </a:p>
          <a:p>
            <a:pPr marL="285750" indent="-285750">
              <a:buFont typeface="Arial" panose="020B0604020202020204" pitchFamily="34" charset="0"/>
              <a:buChar char="•"/>
            </a:pPr>
            <a:r>
              <a:rPr lang="en-US" sz="1800" dirty="0"/>
              <a:t>Both casual and member riders have a higher average ride length with classic bikes over electric bikes and electric scooters.</a:t>
            </a:r>
          </a:p>
          <a:p>
            <a:pPr marL="285750" indent="-285750">
              <a:buFont typeface="Arial" panose="020B0604020202020204" pitchFamily="34" charset="0"/>
              <a:buChar char="•"/>
            </a:pPr>
            <a:r>
              <a:rPr lang="en-US" sz="1800" dirty="0"/>
              <a:t>Top hats represent the ‘top’ values!</a:t>
            </a:r>
          </a:p>
        </p:txBody>
      </p:sp>
      <p:pic>
        <p:nvPicPr>
          <p:cNvPr id="22" name="Graphic 21" descr="Top Hat with solid fill">
            <a:extLst>
              <a:ext uri="{FF2B5EF4-FFF2-40B4-BE49-F238E27FC236}">
                <a16:creationId xmlns:a16="http://schemas.microsoft.com/office/drawing/2014/main" id="{99B584D5-CA04-6AB8-FAF1-56B91790D7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3133" y="2939237"/>
            <a:ext cx="262202" cy="262202"/>
          </a:xfrm>
          <a:prstGeom prst="rect">
            <a:avLst/>
          </a:prstGeom>
        </p:spPr>
      </p:pic>
      <p:pic>
        <p:nvPicPr>
          <p:cNvPr id="3" name="Graphic 2" descr="Top Hat with solid fill">
            <a:extLst>
              <a:ext uri="{FF2B5EF4-FFF2-40B4-BE49-F238E27FC236}">
                <a16:creationId xmlns:a16="http://schemas.microsoft.com/office/drawing/2014/main" id="{DDF0DEE5-32C5-906D-D179-DAEB3F7FE3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5213" y="3577412"/>
            <a:ext cx="262202" cy="262202"/>
          </a:xfrm>
          <a:prstGeom prst="rect">
            <a:avLst/>
          </a:prstGeom>
        </p:spPr>
      </p:pic>
      <p:pic>
        <p:nvPicPr>
          <p:cNvPr id="4" name="Graphic 3" descr="Top Hat with solid fill">
            <a:extLst>
              <a:ext uri="{FF2B5EF4-FFF2-40B4-BE49-F238E27FC236}">
                <a16:creationId xmlns:a16="http://schemas.microsoft.com/office/drawing/2014/main" id="{F2E7D954-2B4B-2290-E8EA-F705781B81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89521" y="2942525"/>
            <a:ext cx="262202" cy="262202"/>
          </a:xfrm>
          <a:prstGeom prst="rect">
            <a:avLst/>
          </a:prstGeom>
        </p:spPr>
      </p:pic>
      <p:pic>
        <p:nvPicPr>
          <p:cNvPr id="6" name="Graphic 5" descr="Top Hat with solid fill">
            <a:extLst>
              <a:ext uri="{FF2B5EF4-FFF2-40B4-BE49-F238E27FC236}">
                <a16:creationId xmlns:a16="http://schemas.microsoft.com/office/drawing/2014/main" id="{3CDB65FA-02E7-0F57-C3DE-6C9F1AE0D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9830" y="3577412"/>
            <a:ext cx="262202" cy="262202"/>
          </a:xfrm>
          <a:prstGeom prst="rect">
            <a:avLst/>
          </a:prstGeom>
        </p:spPr>
      </p:pic>
    </p:spTree>
    <p:extLst>
      <p:ext uri="{BB962C8B-B14F-4D97-AF65-F5344CB8AC3E}">
        <p14:creationId xmlns:p14="http://schemas.microsoft.com/office/powerpoint/2010/main" val="1051430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739890" cy="1249680"/>
          </a:xfrm>
        </p:spPr>
        <p:txBody>
          <a:bodyPr/>
          <a:lstStyle/>
          <a:p>
            <a:r>
              <a:rPr lang="en-US" dirty="0"/>
              <a:t>Solution 5 – bike type (member)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51</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671269380"/>
              </p:ext>
            </p:extLst>
          </p:nvPr>
        </p:nvGraphicFramePr>
        <p:xfrm>
          <a:off x="593404" y="2076612"/>
          <a:ext cx="11005192" cy="315217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Bike Type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670360">
                <a:tc>
                  <a:txBody>
                    <a:bodyPr/>
                    <a:lstStyle/>
                    <a:p>
                      <a:pPr algn="l" fontAlgn="ctr"/>
                      <a:r>
                        <a:rPr lang="en-US" sz="1400" b="0" i="0" u="none" strike="noStrike" dirty="0">
                          <a:solidFill>
                            <a:srgbClr val="000000"/>
                          </a:solidFill>
                          <a:effectLst/>
                          <a:latin typeface="+mn-lt"/>
                        </a:rPr>
                        <a:t>Classic Bike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670360">
                <a:tc>
                  <a:txBody>
                    <a:bodyPr/>
                    <a:lstStyle/>
                    <a:p>
                      <a:pPr algn="l" fontAlgn="ctr"/>
                      <a:r>
                        <a:rPr lang="en-US" sz="1400" b="0" i="0" u="none" strike="noStrike" dirty="0">
                          <a:solidFill>
                            <a:srgbClr val="000000"/>
                          </a:solidFill>
                          <a:effectLst/>
                          <a:latin typeface="+mn-lt"/>
                        </a:rPr>
                        <a:t>Electric Bike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44.88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670360">
                <a:tc>
                  <a:txBody>
                    <a:bodyPr/>
                    <a:lstStyle/>
                    <a:p>
                      <a:pPr algn="l" fontAlgn="ctr"/>
                      <a:r>
                        <a:rPr lang="en-US" sz="1400" b="0" i="0" u="none" strike="noStrike" dirty="0">
                          <a:solidFill>
                            <a:srgbClr val="000000"/>
                          </a:solidFill>
                          <a:effectLst/>
                          <a:latin typeface="+mn-lt"/>
                        </a:rPr>
                        <a:t>Electric Scooter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3.57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32.03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22295150"/>
                  </a:ext>
                </a:extLst>
              </a:tr>
            </a:tbl>
          </a:graphicData>
        </a:graphic>
      </p:graphicFrame>
    </p:spTree>
    <p:extLst>
      <p:ext uri="{BB962C8B-B14F-4D97-AF65-F5344CB8AC3E}">
        <p14:creationId xmlns:p14="http://schemas.microsoft.com/office/powerpoint/2010/main" val="2433174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739890" cy="1249680"/>
          </a:xfrm>
        </p:spPr>
        <p:txBody>
          <a:bodyPr/>
          <a:lstStyle/>
          <a:p>
            <a:r>
              <a:rPr lang="en-US" dirty="0"/>
              <a:t>Solution 5 – bike type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52</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3516874678"/>
              </p:ext>
            </p:extLst>
          </p:nvPr>
        </p:nvGraphicFramePr>
        <p:xfrm>
          <a:off x="593404" y="2076612"/>
          <a:ext cx="11005192" cy="3152175"/>
        </p:xfrm>
        <a:graphic>
          <a:graphicData uri="http://schemas.openxmlformats.org/drawingml/2006/table">
            <a:tbl>
              <a:tblPr/>
              <a:tblGrid>
                <a:gridCol w="1000472">
                  <a:extLst>
                    <a:ext uri="{9D8B030D-6E8A-4147-A177-3AD203B41FA5}">
                      <a16:colId xmlns:a16="http://schemas.microsoft.com/office/drawing/2014/main" val="2141300989"/>
                    </a:ext>
                  </a:extLst>
                </a:gridCol>
                <a:gridCol w="1000472">
                  <a:extLst>
                    <a:ext uri="{9D8B030D-6E8A-4147-A177-3AD203B41FA5}">
                      <a16:colId xmlns:a16="http://schemas.microsoft.com/office/drawing/2014/main" val="2706292627"/>
                    </a:ext>
                  </a:extLst>
                </a:gridCol>
                <a:gridCol w="1000472">
                  <a:extLst>
                    <a:ext uri="{9D8B030D-6E8A-4147-A177-3AD203B41FA5}">
                      <a16:colId xmlns:a16="http://schemas.microsoft.com/office/drawing/2014/main" val="4220232716"/>
                    </a:ext>
                  </a:extLst>
                </a:gridCol>
                <a:gridCol w="1000472">
                  <a:extLst>
                    <a:ext uri="{9D8B030D-6E8A-4147-A177-3AD203B41FA5}">
                      <a16:colId xmlns:a16="http://schemas.microsoft.com/office/drawing/2014/main" val="2776312386"/>
                    </a:ext>
                  </a:extLst>
                </a:gridCol>
                <a:gridCol w="1000472">
                  <a:extLst>
                    <a:ext uri="{9D8B030D-6E8A-4147-A177-3AD203B41FA5}">
                      <a16:colId xmlns:a16="http://schemas.microsoft.com/office/drawing/2014/main" val="4113822285"/>
                    </a:ext>
                  </a:extLst>
                </a:gridCol>
                <a:gridCol w="1000472">
                  <a:extLst>
                    <a:ext uri="{9D8B030D-6E8A-4147-A177-3AD203B41FA5}">
                      <a16:colId xmlns:a16="http://schemas.microsoft.com/office/drawing/2014/main" val="1757729091"/>
                    </a:ext>
                  </a:extLst>
                </a:gridCol>
                <a:gridCol w="1000472">
                  <a:extLst>
                    <a:ext uri="{9D8B030D-6E8A-4147-A177-3AD203B41FA5}">
                      <a16:colId xmlns:a16="http://schemas.microsoft.com/office/drawing/2014/main" val="2195749659"/>
                    </a:ext>
                  </a:extLst>
                </a:gridCol>
                <a:gridCol w="1000472">
                  <a:extLst>
                    <a:ext uri="{9D8B030D-6E8A-4147-A177-3AD203B41FA5}">
                      <a16:colId xmlns:a16="http://schemas.microsoft.com/office/drawing/2014/main" val="3998213143"/>
                    </a:ext>
                  </a:extLst>
                </a:gridCol>
                <a:gridCol w="1000472">
                  <a:extLst>
                    <a:ext uri="{9D8B030D-6E8A-4147-A177-3AD203B41FA5}">
                      <a16:colId xmlns:a16="http://schemas.microsoft.com/office/drawing/2014/main" val="668971306"/>
                    </a:ext>
                  </a:extLst>
                </a:gridCol>
                <a:gridCol w="1000472">
                  <a:extLst>
                    <a:ext uri="{9D8B030D-6E8A-4147-A177-3AD203B41FA5}">
                      <a16:colId xmlns:a16="http://schemas.microsoft.com/office/drawing/2014/main" val="3170505280"/>
                    </a:ext>
                  </a:extLst>
                </a:gridCol>
                <a:gridCol w="1000472">
                  <a:extLst>
                    <a:ext uri="{9D8B030D-6E8A-4147-A177-3AD203B41FA5}">
                      <a16:colId xmlns:a16="http://schemas.microsoft.com/office/drawing/2014/main" val="1299114798"/>
                    </a:ext>
                  </a:extLst>
                </a:gridCol>
              </a:tblGrid>
              <a:tr h="857088">
                <a:tc>
                  <a:txBody>
                    <a:bodyPr/>
                    <a:lstStyle/>
                    <a:p>
                      <a:pPr algn="l"/>
                      <a:r>
                        <a:rPr lang="en-US" sz="1400" b="1" dirty="0">
                          <a:effectLst/>
                        </a:rPr>
                        <a:t>Bike Type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Minimum Ride Length</a:t>
                      </a:r>
                    </a:p>
                    <a:p>
                      <a:pPr algn="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Maximum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Average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Median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Mode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25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75</a:t>
                      </a:r>
                      <a:r>
                        <a:rPr lang="en-US" sz="1400" b="1" baseline="30000" dirty="0">
                          <a:effectLst/>
                        </a:rPr>
                        <a:t>th</a:t>
                      </a:r>
                      <a:r>
                        <a:rPr lang="en-US" sz="1400" b="1" dirty="0">
                          <a:effectLst/>
                        </a:rPr>
                        <a:t> Quantile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IQR </a:t>
                      </a:r>
                    </a:p>
                    <a:p>
                      <a:pPr algn="r"/>
                      <a:r>
                        <a:rPr lang="en-US" sz="1400" b="1" dirty="0">
                          <a:effectLst/>
                        </a:rPr>
                        <a:t>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400" b="1" dirty="0">
                          <a:effectLst/>
                        </a:rPr>
                        <a:t>Standard Deviation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Variance Ride Length</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effectLst/>
                        </a:rPr>
                        <a:t>(mins)</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670360">
                <a:tc>
                  <a:txBody>
                    <a:bodyPr/>
                    <a:lstStyle/>
                    <a:p>
                      <a:pPr algn="l" fontAlgn="ctr"/>
                      <a:r>
                        <a:rPr lang="en-US" sz="1400" b="0" i="0" u="none" strike="noStrike" dirty="0">
                          <a:solidFill>
                            <a:srgbClr val="000000"/>
                          </a:solidFill>
                          <a:effectLst/>
                          <a:latin typeface="+mn-lt"/>
                        </a:rPr>
                        <a:t>Classic Bike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19.87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68.58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670360">
                <a:tc>
                  <a:txBody>
                    <a:bodyPr/>
                    <a:lstStyle/>
                    <a:p>
                      <a:pPr algn="l" fontAlgn="ctr"/>
                      <a:r>
                        <a:rPr lang="en-US" sz="1400" b="0" i="0" u="none" strike="noStrike" dirty="0">
                          <a:solidFill>
                            <a:srgbClr val="000000"/>
                          </a:solidFill>
                          <a:effectLst/>
                          <a:latin typeface="+mn-lt"/>
                        </a:rPr>
                        <a:t>Electric Bike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11.51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15.44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9.59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670360">
                <a:tc>
                  <a:txBody>
                    <a:bodyPr/>
                    <a:lstStyle/>
                    <a:p>
                      <a:pPr algn="l" fontAlgn="ctr"/>
                      <a:r>
                        <a:rPr lang="en-US" sz="1400" b="0" i="0" u="none" strike="noStrike" dirty="0">
                          <a:solidFill>
                            <a:srgbClr val="000000"/>
                          </a:solidFill>
                          <a:effectLst/>
                          <a:latin typeface="+mn-lt"/>
                        </a:rPr>
                        <a:t>Electric Scooter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r" fontAlgn="ctr"/>
                      <a:r>
                        <a:rPr lang="en-US" sz="14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Light"/>
                          <a:ea typeface="+mn-ea"/>
                          <a:cs typeface="+mn-cs"/>
                        </a:rPr>
                        <a:t>34.98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6.06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5.11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13.46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8.35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a:solidFill>
                            <a:srgbClr val="000000"/>
                          </a:solidFill>
                          <a:effectLst/>
                          <a:latin typeface="+mn-lt"/>
                        </a:rPr>
                        <a:t>7.01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400" b="0" i="0" u="none" strike="noStrike" dirty="0">
                          <a:solidFill>
                            <a:srgbClr val="000000"/>
                          </a:solidFill>
                          <a:effectLst/>
                          <a:latin typeface="+mn-lt"/>
                        </a:rPr>
                        <a:t>49.08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22295150"/>
                  </a:ext>
                </a:extLst>
              </a:tr>
            </a:tbl>
          </a:graphicData>
        </a:graphic>
      </p:graphicFrame>
    </p:spTree>
    <p:extLst>
      <p:ext uri="{BB962C8B-B14F-4D97-AF65-F5344CB8AC3E}">
        <p14:creationId xmlns:p14="http://schemas.microsoft.com/office/powerpoint/2010/main" val="2803865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9351264" cy="1249680"/>
          </a:xfrm>
        </p:spPr>
        <p:txBody>
          <a:bodyPr/>
          <a:lstStyle/>
          <a:p>
            <a:r>
              <a:rPr lang="en-US" dirty="0"/>
              <a:t>Solution 6 – Top 10 Start Stations (member)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53</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1574677934"/>
              </p:ext>
            </p:extLst>
          </p:nvPr>
        </p:nvGraphicFramePr>
        <p:xfrm>
          <a:off x="593406" y="1743237"/>
          <a:ext cx="10515600" cy="3600288"/>
        </p:xfrm>
        <a:graphic>
          <a:graphicData uri="http://schemas.openxmlformats.org/drawingml/2006/table">
            <a:tbl>
              <a:tblPr/>
              <a:tblGrid>
                <a:gridCol w="677610">
                  <a:extLst>
                    <a:ext uri="{9D8B030D-6E8A-4147-A177-3AD203B41FA5}">
                      <a16:colId xmlns:a16="http://schemas.microsoft.com/office/drawing/2014/main" val="2141300989"/>
                    </a:ext>
                  </a:extLst>
                </a:gridCol>
                <a:gridCol w="3528630">
                  <a:extLst>
                    <a:ext uri="{9D8B030D-6E8A-4147-A177-3AD203B41FA5}">
                      <a16:colId xmlns:a16="http://schemas.microsoft.com/office/drawing/2014/main" val="2706292627"/>
                    </a:ext>
                  </a:extLst>
                </a:gridCol>
                <a:gridCol w="2103120">
                  <a:extLst>
                    <a:ext uri="{9D8B030D-6E8A-4147-A177-3AD203B41FA5}">
                      <a16:colId xmlns:a16="http://schemas.microsoft.com/office/drawing/2014/main" val="4220232716"/>
                    </a:ext>
                  </a:extLst>
                </a:gridCol>
                <a:gridCol w="2103120">
                  <a:extLst>
                    <a:ext uri="{9D8B030D-6E8A-4147-A177-3AD203B41FA5}">
                      <a16:colId xmlns:a16="http://schemas.microsoft.com/office/drawing/2014/main" val="2776312386"/>
                    </a:ext>
                  </a:extLst>
                </a:gridCol>
                <a:gridCol w="2103120">
                  <a:extLst>
                    <a:ext uri="{9D8B030D-6E8A-4147-A177-3AD203B41FA5}">
                      <a16:colId xmlns:a16="http://schemas.microsoft.com/office/drawing/2014/main" val="4113822285"/>
                    </a:ext>
                  </a:extLst>
                </a:gridCol>
              </a:tblGrid>
              <a:tr h="857088">
                <a:tc>
                  <a:txBody>
                    <a:bodyPr/>
                    <a:lstStyle/>
                    <a:p>
                      <a:pPr algn="ctr"/>
                      <a:r>
                        <a:rPr lang="en-US" sz="1600" b="1" dirty="0">
                          <a:effectLst/>
                          <a:latin typeface="+mn-lt"/>
                        </a:rPr>
                        <a: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effectLst/>
                          <a:latin typeface="+mn-l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latin typeface="+mn-lt"/>
                        </a:rPr>
                        <a:t>Latitude</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effectLst/>
                          <a:latin typeface="+mn-lt"/>
                        </a:rPr>
                        <a:t>Longitude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Kingsbury St &amp; Kinzie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28,688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Washington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27,568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Madison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24,205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23,837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41.9325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20,424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Wells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20,003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41.9032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Jackson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19,469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41.8783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State St &amp; Chicago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18,531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41.8966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University Ave &amp; 57th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18,218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41.7915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effectLst/>
                          <a:latin typeface="+mn-lt"/>
                        </a:rPr>
                        <a:t>Dearborn St &amp; Erie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17,945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bl>
          </a:graphicData>
        </a:graphic>
      </p:graphicFrame>
      <p:sp>
        <p:nvSpPr>
          <p:cNvPr id="3" name="Text Placeholder 3">
            <a:extLst>
              <a:ext uri="{FF2B5EF4-FFF2-40B4-BE49-F238E27FC236}">
                <a16:creationId xmlns:a16="http://schemas.microsoft.com/office/drawing/2014/main" id="{84F14A1C-AEF9-B439-1F5B-EE50B4199EBA}"/>
              </a:ext>
            </a:extLst>
          </p:cNvPr>
          <p:cNvSpPr>
            <a:spLocks noGrp="1"/>
          </p:cNvSpPr>
          <p:nvPr>
            <p:ph type="body" sz="quarter" idx="11"/>
          </p:nvPr>
        </p:nvSpPr>
        <p:spPr>
          <a:xfrm>
            <a:off x="899159" y="5608482"/>
            <a:ext cx="10807065" cy="737454"/>
          </a:xfrm>
        </p:spPr>
        <p:txBody>
          <a:bodyPr>
            <a:normAutofit/>
          </a:bodyPr>
          <a:lstStyle/>
          <a:p>
            <a:pPr marL="285750" indent="-285750">
              <a:buFont typeface="Arial" panose="020B0604020202020204" pitchFamily="34" charset="0"/>
              <a:buChar char="•"/>
            </a:pPr>
            <a:r>
              <a:rPr lang="en-US" sz="1800" dirty="0"/>
              <a:t>Note: There were 617,476 member rides without start station names. This accounted for 0.1738 (17.38%) of all casual data and 0.1153 (11.53%) of the final data set.</a:t>
            </a:r>
          </a:p>
        </p:txBody>
      </p:sp>
    </p:spTree>
    <p:extLst>
      <p:ext uri="{BB962C8B-B14F-4D97-AF65-F5344CB8AC3E}">
        <p14:creationId xmlns:p14="http://schemas.microsoft.com/office/powerpoint/2010/main" val="2194663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9351264" cy="1249680"/>
          </a:xfrm>
        </p:spPr>
        <p:txBody>
          <a:bodyPr/>
          <a:lstStyle/>
          <a:p>
            <a:r>
              <a:rPr lang="en-US" dirty="0"/>
              <a:t>Solution 6 – Top 10 end Stations (member)</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54</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2565924993"/>
              </p:ext>
            </p:extLst>
          </p:nvPr>
        </p:nvGraphicFramePr>
        <p:xfrm>
          <a:off x="593406" y="1743237"/>
          <a:ext cx="10515600" cy="3600288"/>
        </p:xfrm>
        <a:graphic>
          <a:graphicData uri="http://schemas.openxmlformats.org/drawingml/2006/table">
            <a:tbl>
              <a:tblPr/>
              <a:tblGrid>
                <a:gridCol w="677610">
                  <a:extLst>
                    <a:ext uri="{9D8B030D-6E8A-4147-A177-3AD203B41FA5}">
                      <a16:colId xmlns:a16="http://schemas.microsoft.com/office/drawing/2014/main" val="2141300989"/>
                    </a:ext>
                  </a:extLst>
                </a:gridCol>
                <a:gridCol w="3528630">
                  <a:extLst>
                    <a:ext uri="{9D8B030D-6E8A-4147-A177-3AD203B41FA5}">
                      <a16:colId xmlns:a16="http://schemas.microsoft.com/office/drawing/2014/main" val="2706292627"/>
                    </a:ext>
                  </a:extLst>
                </a:gridCol>
                <a:gridCol w="2103120">
                  <a:extLst>
                    <a:ext uri="{9D8B030D-6E8A-4147-A177-3AD203B41FA5}">
                      <a16:colId xmlns:a16="http://schemas.microsoft.com/office/drawing/2014/main" val="4220232716"/>
                    </a:ext>
                  </a:extLst>
                </a:gridCol>
                <a:gridCol w="2103120">
                  <a:extLst>
                    <a:ext uri="{9D8B030D-6E8A-4147-A177-3AD203B41FA5}">
                      <a16:colId xmlns:a16="http://schemas.microsoft.com/office/drawing/2014/main" val="2776312386"/>
                    </a:ext>
                  </a:extLst>
                </a:gridCol>
                <a:gridCol w="2103120">
                  <a:extLst>
                    <a:ext uri="{9D8B030D-6E8A-4147-A177-3AD203B41FA5}">
                      <a16:colId xmlns:a16="http://schemas.microsoft.com/office/drawing/2014/main" val="4113822285"/>
                    </a:ext>
                  </a:extLst>
                </a:gridCol>
              </a:tblGrid>
              <a:tr h="857088">
                <a:tc>
                  <a:txBody>
                    <a:bodyPr/>
                    <a:lstStyle/>
                    <a:p>
                      <a:pPr algn="ctr"/>
                      <a:r>
                        <a:rPr lang="en-US" sz="1600" b="1" dirty="0">
                          <a:effectLst/>
                          <a:latin typeface="+mn-lt"/>
                        </a:rPr>
                        <a: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effectLst/>
                          <a:latin typeface="+mn-l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latin typeface="+mn-lt"/>
                        </a:rPr>
                        <a:t>Latitude</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effectLst/>
                          <a:latin typeface="+mn-lt"/>
                        </a:rPr>
                        <a:t>Longitude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Kingsbury St &amp; Kinzie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28,886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Washington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28,592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Madison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25,605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a:solidFill>
                            <a:srgbClr val="000000"/>
                          </a:solidFill>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24,072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41.9325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20,627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Wells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19,955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41.9032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Clinton St &amp; Jackson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19,876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41.8783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State St &amp; Chicago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19,265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41.8966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University Ave &amp; 57th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18,653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41.7915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D9E1"/>
                    </a:solidFill>
                  </a:tcPr>
                </a:tc>
                <a:tc>
                  <a:txBody>
                    <a:bodyPr/>
                    <a:lstStyle/>
                    <a:p>
                      <a:pPr algn="l" fontAlgn="ctr"/>
                      <a:r>
                        <a:rPr lang="en-US" sz="1600" b="0" i="0" u="none" strike="noStrike" dirty="0">
                          <a:solidFill>
                            <a:srgbClr val="000000"/>
                          </a:solidFill>
                          <a:effectLst/>
                          <a:latin typeface="+mn-lt"/>
                        </a:rPr>
                        <a:t>Canal St &amp; Madison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17,961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bl>
          </a:graphicData>
        </a:graphic>
      </p:graphicFrame>
      <p:sp>
        <p:nvSpPr>
          <p:cNvPr id="3" name="Text Placeholder 3">
            <a:extLst>
              <a:ext uri="{FF2B5EF4-FFF2-40B4-BE49-F238E27FC236}">
                <a16:creationId xmlns:a16="http://schemas.microsoft.com/office/drawing/2014/main" id="{84F14A1C-AEF9-B439-1F5B-EE50B4199EBA}"/>
              </a:ext>
            </a:extLst>
          </p:cNvPr>
          <p:cNvSpPr>
            <a:spLocks noGrp="1"/>
          </p:cNvSpPr>
          <p:nvPr>
            <p:ph type="body" sz="quarter" idx="11"/>
          </p:nvPr>
        </p:nvSpPr>
        <p:spPr>
          <a:xfrm>
            <a:off x="899159" y="5608482"/>
            <a:ext cx="10807065" cy="737454"/>
          </a:xfrm>
        </p:spPr>
        <p:txBody>
          <a:bodyPr>
            <a:normAutofit/>
          </a:bodyPr>
          <a:lstStyle/>
          <a:p>
            <a:pPr marL="285750" indent="-285750">
              <a:buFont typeface="Arial" panose="020B0604020202020204" pitchFamily="34" charset="0"/>
              <a:buChar char="•"/>
            </a:pPr>
            <a:r>
              <a:rPr lang="en-US" sz="1800" dirty="0"/>
              <a:t>Note: There were 593,251 member rides without end station names. This accounted for 0.1670 (16.70%) of all casual data and 0.1107 (11.07%) of the final data set. </a:t>
            </a:r>
          </a:p>
        </p:txBody>
      </p:sp>
    </p:spTree>
    <p:extLst>
      <p:ext uri="{BB962C8B-B14F-4D97-AF65-F5344CB8AC3E}">
        <p14:creationId xmlns:p14="http://schemas.microsoft.com/office/powerpoint/2010/main" val="1457686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9351264" cy="1249680"/>
          </a:xfrm>
        </p:spPr>
        <p:txBody>
          <a:bodyPr/>
          <a:lstStyle/>
          <a:p>
            <a:r>
              <a:rPr lang="en-US" dirty="0"/>
              <a:t>Solution 6 – Top 10 Start Stations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55</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1147564684"/>
              </p:ext>
            </p:extLst>
          </p:nvPr>
        </p:nvGraphicFramePr>
        <p:xfrm>
          <a:off x="593406" y="1743237"/>
          <a:ext cx="10515600" cy="3600288"/>
        </p:xfrm>
        <a:graphic>
          <a:graphicData uri="http://schemas.openxmlformats.org/drawingml/2006/table">
            <a:tbl>
              <a:tblPr/>
              <a:tblGrid>
                <a:gridCol w="677610">
                  <a:extLst>
                    <a:ext uri="{9D8B030D-6E8A-4147-A177-3AD203B41FA5}">
                      <a16:colId xmlns:a16="http://schemas.microsoft.com/office/drawing/2014/main" val="2141300989"/>
                    </a:ext>
                  </a:extLst>
                </a:gridCol>
                <a:gridCol w="3528630">
                  <a:extLst>
                    <a:ext uri="{9D8B030D-6E8A-4147-A177-3AD203B41FA5}">
                      <a16:colId xmlns:a16="http://schemas.microsoft.com/office/drawing/2014/main" val="2706292627"/>
                    </a:ext>
                  </a:extLst>
                </a:gridCol>
                <a:gridCol w="2103120">
                  <a:extLst>
                    <a:ext uri="{9D8B030D-6E8A-4147-A177-3AD203B41FA5}">
                      <a16:colId xmlns:a16="http://schemas.microsoft.com/office/drawing/2014/main" val="4220232716"/>
                    </a:ext>
                  </a:extLst>
                </a:gridCol>
                <a:gridCol w="2103120">
                  <a:extLst>
                    <a:ext uri="{9D8B030D-6E8A-4147-A177-3AD203B41FA5}">
                      <a16:colId xmlns:a16="http://schemas.microsoft.com/office/drawing/2014/main" val="2776312386"/>
                    </a:ext>
                  </a:extLst>
                </a:gridCol>
                <a:gridCol w="2103120">
                  <a:extLst>
                    <a:ext uri="{9D8B030D-6E8A-4147-A177-3AD203B41FA5}">
                      <a16:colId xmlns:a16="http://schemas.microsoft.com/office/drawing/2014/main" val="4113822285"/>
                    </a:ext>
                  </a:extLst>
                </a:gridCol>
              </a:tblGrid>
              <a:tr h="857088">
                <a:tc>
                  <a:txBody>
                    <a:bodyPr/>
                    <a:lstStyle/>
                    <a:p>
                      <a:pPr algn="ctr"/>
                      <a:r>
                        <a:rPr lang="en-US" sz="1600" b="1" dirty="0">
                          <a:effectLst/>
                          <a:latin typeface="+mn-lt"/>
                        </a:rPr>
                        <a: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effectLst/>
                          <a:latin typeface="+mn-l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latin typeface="+mn-lt"/>
                        </a:rPr>
                        <a:t>Latitude</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effectLst/>
                          <a:latin typeface="+mn-lt"/>
                        </a:rPr>
                        <a:t>Longitude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Streeter Dr &amp; Grand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33,370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err="1">
                          <a:solidFill>
                            <a:srgbClr val="000000"/>
                          </a:solidFill>
                          <a:effectLst/>
                          <a:latin typeface="+mn-lt"/>
                        </a:rPr>
                        <a:t>DuSable</a:t>
                      </a:r>
                      <a:r>
                        <a:rPr lang="en-US" sz="1600" b="0" i="0" u="none" strike="noStrike" dirty="0">
                          <a:solidFill>
                            <a:srgbClr val="000000"/>
                          </a:solidFill>
                          <a:effectLst/>
                          <a:latin typeface="+mn-lt"/>
                        </a:rPr>
                        <a:t> Lake Shore Dr &amp; Monroe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22,197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err="1">
                          <a:solidFill>
                            <a:srgbClr val="000000"/>
                          </a:solidFill>
                          <a:effectLst/>
                          <a:latin typeface="+mn-lt"/>
                        </a:rPr>
                        <a:t>DuSable</a:t>
                      </a:r>
                      <a:r>
                        <a:rPr lang="en-US" sz="1600" b="0" i="0" u="none" strike="noStrike" dirty="0">
                          <a:solidFill>
                            <a:srgbClr val="000000"/>
                          </a:solidFill>
                          <a:effectLst/>
                          <a:latin typeface="+mn-lt"/>
                        </a:rPr>
                        <a:t> Lake Shore Dr &amp; North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18,071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a:solidFill>
                            <a:srgbClr val="000000"/>
                          </a:solidFill>
                          <a:effectLst/>
                          <a:latin typeface="+mn-lt"/>
                        </a:rPr>
                        <a:t>Michigan Ave &amp; Oak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      16,198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Shedd Aquarium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15,707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Millennium Park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14,618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Theater on the Lake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12,856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Dusable Harbor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12,624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      10,464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effectLst/>
                          <a:latin typeface="+mn-lt"/>
                        </a:rPr>
                        <a:t>Clark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9,844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bl>
          </a:graphicData>
        </a:graphic>
      </p:graphicFrame>
      <p:sp>
        <p:nvSpPr>
          <p:cNvPr id="3" name="Text Placeholder 3">
            <a:extLst>
              <a:ext uri="{FF2B5EF4-FFF2-40B4-BE49-F238E27FC236}">
                <a16:creationId xmlns:a16="http://schemas.microsoft.com/office/drawing/2014/main" id="{84F14A1C-AEF9-B439-1F5B-EE50B4199EBA}"/>
              </a:ext>
            </a:extLst>
          </p:cNvPr>
          <p:cNvSpPr>
            <a:spLocks noGrp="1"/>
          </p:cNvSpPr>
          <p:nvPr>
            <p:ph type="body" sz="quarter" idx="11"/>
          </p:nvPr>
        </p:nvSpPr>
        <p:spPr>
          <a:xfrm>
            <a:off x="899159" y="5608482"/>
            <a:ext cx="10807065" cy="737454"/>
          </a:xfrm>
        </p:spPr>
        <p:txBody>
          <a:bodyPr>
            <a:normAutofit/>
          </a:bodyPr>
          <a:lstStyle/>
          <a:p>
            <a:pPr marL="285750" indent="-285750">
              <a:buFont typeface="Arial" panose="020B0604020202020204" pitchFamily="34" charset="0"/>
              <a:buChar char="•"/>
            </a:pPr>
            <a:r>
              <a:rPr lang="en-US" sz="1800" dirty="0"/>
              <a:t>Note: There were 352,648 casual rides without start station names. This accounted for 0.1953 (19.53%) of all casual data and 0.0658 (6.58%) of the final data set. </a:t>
            </a:r>
          </a:p>
        </p:txBody>
      </p:sp>
    </p:spTree>
    <p:extLst>
      <p:ext uri="{BB962C8B-B14F-4D97-AF65-F5344CB8AC3E}">
        <p14:creationId xmlns:p14="http://schemas.microsoft.com/office/powerpoint/2010/main" val="4248505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9351264" cy="1249680"/>
          </a:xfrm>
        </p:spPr>
        <p:txBody>
          <a:bodyPr/>
          <a:lstStyle/>
          <a:p>
            <a:r>
              <a:rPr lang="en-US" dirty="0"/>
              <a:t>Solution 6 – Top 10 End Stations (Casual)</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56</a:t>
            </a:fld>
            <a:endParaRPr lang="en-US" dirty="0"/>
          </a:p>
        </p:txBody>
      </p:sp>
      <p:graphicFrame>
        <p:nvGraphicFramePr>
          <p:cNvPr id="8" name="Table 7">
            <a:extLst>
              <a:ext uri="{FF2B5EF4-FFF2-40B4-BE49-F238E27FC236}">
                <a16:creationId xmlns:a16="http://schemas.microsoft.com/office/drawing/2014/main" id="{13C5120A-BAB5-D42F-03F4-82570F3BCD8C}"/>
              </a:ext>
            </a:extLst>
          </p:cNvPr>
          <p:cNvGraphicFramePr>
            <a:graphicFrameLocks noGrp="1"/>
          </p:cNvGraphicFramePr>
          <p:nvPr>
            <p:extLst>
              <p:ext uri="{D42A27DB-BD31-4B8C-83A1-F6EECF244321}">
                <p14:modId xmlns:p14="http://schemas.microsoft.com/office/powerpoint/2010/main" val="1843196315"/>
              </p:ext>
            </p:extLst>
          </p:nvPr>
        </p:nvGraphicFramePr>
        <p:xfrm>
          <a:off x="593406" y="1743237"/>
          <a:ext cx="10515600" cy="3600288"/>
        </p:xfrm>
        <a:graphic>
          <a:graphicData uri="http://schemas.openxmlformats.org/drawingml/2006/table">
            <a:tbl>
              <a:tblPr/>
              <a:tblGrid>
                <a:gridCol w="677610">
                  <a:extLst>
                    <a:ext uri="{9D8B030D-6E8A-4147-A177-3AD203B41FA5}">
                      <a16:colId xmlns:a16="http://schemas.microsoft.com/office/drawing/2014/main" val="2141300989"/>
                    </a:ext>
                  </a:extLst>
                </a:gridCol>
                <a:gridCol w="3528630">
                  <a:extLst>
                    <a:ext uri="{9D8B030D-6E8A-4147-A177-3AD203B41FA5}">
                      <a16:colId xmlns:a16="http://schemas.microsoft.com/office/drawing/2014/main" val="2706292627"/>
                    </a:ext>
                  </a:extLst>
                </a:gridCol>
                <a:gridCol w="2103120">
                  <a:extLst>
                    <a:ext uri="{9D8B030D-6E8A-4147-A177-3AD203B41FA5}">
                      <a16:colId xmlns:a16="http://schemas.microsoft.com/office/drawing/2014/main" val="4220232716"/>
                    </a:ext>
                  </a:extLst>
                </a:gridCol>
                <a:gridCol w="2103120">
                  <a:extLst>
                    <a:ext uri="{9D8B030D-6E8A-4147-A177-3AD203B41FA5}">
                      <a16:colId xmlns:a16="http://schemas.microsoft.com/office/drawing/2014/main" val="2776312386"/>
                    </a:ext>
                  </a:extLst>
                </a:gridCol>
                <a:gridCol w="2103120">
                  <a:extLst>
                    <a:ext uri="{9D8B030D-6E8A-4147-A177-3AD203B41FA5}">
                      <a16:colId xmlns:a16="http://schemas.microsoft.com/office/drawing/2014/main" val="4113822285"/>
                    </a:ext>
                  </a:extLst>
                </a:gridCol>
              </a:tblGrid>
              <a:tr h="857088">
                <a:tc>
                  <a:txBody>
                    <a:bodyPr/>
                    <a:lstStyle/>
                    <a:p>
                      <a:pPr algn="ctr"/>
                      <a:r>
                        <a:rPr lang="en-US" sz="1600" b="1" dirty="0">
                          <a:effectLst/>
                          <a:latin typeface="+mn-lt"/>
                        </a:rPr>
                        <a:t>#</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a:r>
                        <a:rPr lang="en-US" sz="1600" b="1" dirty="0">
                          <a:effectLst/>
                          <a:latin typeface="+mn-lt"/>
                        </a:rPr>
                        <a:t>Station Name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effectLst/>
                          <a:latin typeface="+mn-lt"/>
                        </a:rPr>
                        <a:t>Number of Rides (n)</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latin typeface="+mn-lt"/>
                        </a:rPr>
                        <a:t>Latitude</a:t>
                      </a:r>
                      <a:endParaRPr lang="en-US" sz="1600" b="1" dirty="0">
                        <a:effectLst/>
                        <a:latin typeface="+mn-lt"/>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a:r>
                        <a:rPr lang="en-US" sz="1600" b="1" dirty="0">
                          <a:effectLst/>
                          <a:latin typeface="+mn-lt"/>
                        </a:rPr>
                        <a:t>Longitude</a:t>
                      </a: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829955"/>
                  </a:ext>
                </a:extLst>
              </a:tr>
              <a:tr h="274320">
                <a:tc>
                  <a:txBody>
                    <a:bodyPr/>
                    <a:lstStyle/>
                    <a:p>
                      <a:pPr algn="ctr" fontAlgn="ctr"/>
                      <a:r>
                        <a:rPr lang="en-US" sz="1600" b="0"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a:solidFill>
                            <a:srgbClr val="000000"/>
                          </a:solidFill>
                          <a:effectLst/>
                          <a:latin typeface="+mn-lt"/>
                        </a:rPr>
                        <a:t>Streeter Dr &amp; Grand Ave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35,330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27926222"/>
                  </a:ext>
                </a:extLst>
              </a:tr>
              <a:tr h="274320">
                <a:tc>
                  <a:txBody>
                    <a:bodyPr/>
                    <a:lstStyle/>
                    <a:p>
                      <a:pPr algn="ctr" fontAlgn="ctr"/>
                      <a:r>
                        <a:rPr lang="en-US" sz="1600" b="0" i="0" u="none" strike="noStrike" dirty="0">
                          <a:solidFill>
                            <a:srgbClr val="000000"/>
                          </a:solidFill>
                          <a:effectLst/>
                          <a:latin typeface="+mn-lt"/>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DuSable Lake Shore Dr &amp; North Blvd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20,292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-87.627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5671428"/>
                  </a:ext>
                </a:extLst>
              </a:tr>
              <a:tr h="274320">
                <a:tc>
                  <a:txBody>
                    <a:bodyPr/>
                    <a:lstStyle/>
                    <a:p>
                      <a:pPr algn="ctr" fontAlgn="ctr"/>
                      <a:r>
                        <a:rPr lang="en-US" sz="1600" b="0" i="0" u="none" strike="noStrike" dirty="0">
                          <a:solidFill>
                            <a:srgbClr val="000000"/>
                          </a:solidFill>
                          <a:effectLst/>
                          <a:latin typeface="+mn-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err="1">
                          <a:solidFill>
                            <a:srgbClr val="000000"/>
                          </a:solidFill>
                          <a:effectLst/>
                          <a:latin typeface="+mn-lt"/>
                        </a:rPr>
                        <a:t>DuSable</a:t>
                      </a:r>
                      <a:r>
                        <a:rPr lang="en-US" sz="1600" b="0" i="0" u="none" strike="noStrike" dirty="0">
                          <a:solidFill>
                            <a:srgbClr val="000000"/>
                          </a:solidFill>
                          <a:effectLst/>
                          <a:latin typeface="+mn-lt"/>
                        </a:rPr>
                        <a:t> Lake Shore Dr &amp; Monroe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19,819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597832"/>
                  </a:ext>
                </a:extLst>
              </a:tr>
              <a:tr h="274320">
                <a:tc>
                  <a:txBody>
                    <a:bodyPr/>
                    <a:lstStyle/>
                    <a:p>
                      <a:pPr algn="ctr" fontAlgn="ctr"/>
                      <a:r>
                        <a:rPr lang="en-US" sz="1600" b="0" i="0" u="none" strike="noStrike" dirty="0">
                          <a:solidFill>
                            <a:srgbClr val="000000"/>
                          </a:solidFill>
                          <a:effectLst/>
                          <a:latin typeface="+mn-lt"/>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Michigan Ave &amp; Oak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16,691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2827340"/>
                  </a:ext>
                </a:extLst>
              </a:tr>
              <a:tr h="274320">
                <a:tc>
                  <a:txBody>
                    <a:bodyPr/>
                    <a:lstStyle/>
                    <a:p>
                      <a:pPr algn="ctr" fontAlgn="ctr"/>
                      <a:r>
                        <a:rPr lang="en-US" sz="1600" b="0" i="0" u="none" strike="noStrike" dirty="0">
                          <a:solidFill>
                            <a:srgbClr val="000000"/>
                          </a:solidFill>
                          <a:effectLst/>
                          <a:latin typeface="+mn-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Millennium Park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16,427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56093384"/>
                  </a:ext>
                </a:extLst>
              </a:tr>
              <a:tr h="274320">
                <a:tc>
                  <a:txBody>
                    <a:bodyPr/>
                    <a:lstStyle/>
                    <a:p>
                      <a:pPr algn="ctr" fontAlgn="ctr"/>
                      <a:r>
                        <a:rPr lang="en-US" sz="1600" b="0" i="0" u="none" strike="noStrike" dirty="0">
                          <a:solidFill>
                            <a:srgbClr val="000000"/>
                          </a:solidFill>
                          <a:effectLst/>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dirty="0">
                          <a:solidFill>
                            <a:srgbClr val="000000"/>
                          </a:solidFill>
                          <a:effectLst/>
                          <a:latin typeface="+mn-lt"/>
                        </a:rPr>
                        <a:t>Shedd Aquarium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14,136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41.867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9218188"/>
                  </a:ext>
                </a:extLst>
              </a:tr>
              <a:tr h="274320">
                <a:tc>
                  <a:txBody>
                    <a:bodyPr/>
                    <a:lstStyle/>
                    <a:p>
                      <a:pPr algn="ctr" fontAlgn="ctr"/>
                      <a:r>
                        <a:rPr lang="en-US" sz="1600" b="0" i="0" u="none" strike="noStrike" dirty="0">
                          <a:solidFill>
                            <a:srgbClr val="000000"/>
                          </a:solidFill>
                          <a:effectLst/>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Theater on the Lake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12,674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41.926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14082"/>
                  </a:ext>
                </a:extLst>
              </a:tr>
              <a:tr h="274320">
                <a:tc>
                  <a:txBody>
                    <a:bodyPr/>
                    <a:lstStyle/>
                    <a:p>
                      <a:pPr algn="ctr" fontAlgn="ctr"/>
                      <a:r>
                        <a:rPr lang="en-US" sz="1600" b="0" i="0" u="none" strike="noStrike" dirty="0">
                          <a:solidFill>
                            <a:srgbClr val="000000"/>
                          </a:solidFill>
                          <a:effectLst/>
                          <a:latin typeface="+mn-lt"/>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Dusable Harbor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11,020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41.887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9755471"/>
                  </a:ext>
                </a:extLst>
              </a:tr>
              <a:tr h="274320">
                <a:tc>
                  <a:txBody>
                    <a:bodyPr/>
                    <a:lstStyle/>
                    <a:p>
                      <a:pPr algn="ctr" fontAlgn="ctr"/>
                      <a:r>
                        <a:rPr lang="en-US" sz="1600" b="0" i="0" u="none" strike="noStrike" dirty="0">
                          <a:solidFill>
                            <a:srgbClr val="000000"/>
                          </a:solidFill>
                          <a:effectLst/>
                          <a:latin typeface="+mn-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Wells St &amp; Concord 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10,415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522210"/>
                  </a:ext>
                </a:extLst>
              </a:tr>
              <a:tr h="274320">
                <a:tc>
                  <a:txBody>
                    <a:bodyPr/>
                    <a:lstStyle/>
                    <a:p>
                      <a:pPr algn="ctr" fontAlgn="ctr"/>
                      <a:r>
                        <a:rPr lang="en-US" sz="1600" b="0" i="0" u="none" strike="noStrike" dirty="0">
                          <a:solidFill>
                            <a:srgbClr val="000000"/>
                          </a:solidFill>
                          <a:effectLst/>
                          <a:latin typeface="+mn-lt"/>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8E8E"/>
                    </a:solidFill>
                  </a:tcPr>
                </a:tc>
                <a:tc>
                  <a:txBody>
                    <a:bodyPr/>
                    <a:lstStyle/>
                    <a:p>
                      <a:pPr algn="l" fontAlgn="ctr"/>
                      <a:r>
                        <a:rPr lang="en-US" sz="1600" b="0" i="0" u="none" strike="noStrike">
                          <a:solidFill>
                            <a:srgbClr val="000000"/>
                          </a:solidFill>
                          <a:effectLst/>
                          <a:latin typeface="+mn-lt"/>
                        </a:rPr>
                        <a:t>Wells St &amp; Elm 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9,578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a:solidFill>
                            <a:srgbClr val="000000"/>
                          </a:solidFill>
                          <a:effectLst/>
                          <a:latin typeface="+mn-lt"/>
                        </a:rPr>
                        <a:t>41.903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US" sz="1600" b="0" i="0" u="none" strike="noStrike" dirty="0">
                          <a:solidFill>
                            <a:srgbClr val="000000"/>
                          </a:solidFill>
                          <a:effectLst/>
                          <a:latin typeface="+mn-lt"/>
                        </a:rPr>
                        <a:t>-87.634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30661851"/>
                  </a:ext>
                </a:extLst>
              </a:tr>
            </a:tbl>
          </a:graphicData>
        </a:graphic>
      </p:graphicFrame>
      <p:sp>
        <p:nvSpPr>
          <p:cNvPr id="3" name="Text Placeholder 3">
            <a:extLst>
              <a:ext uri="{FF2B5EF4-FFF2-40B4-BE49-F238E27FC236}">
                <a16:creationId xmlns:a16="http://schemas.microsoft.com/office/drawing/2014/main" id="{84F14A1C-AEF9-B439-1F5B-EE50B4199EBA}"/>
              </a:ext>
            </a:extLst>
          </p:cNvPr>
          <p:cNvSpPr>
            <a:spLocks noGrp="1"/>
          </p:cNvSpPr>
          <p:nvPr>
            <p:ph type="body" sz="quarter" idx="11"/>
          </p:nvPr>
        </p:nvSpPr>
        <p:spPr>
          <a:xfrm>
            <a:off x="899159" y="5608482"/>
            <a:ext cx="10807065" cy="728310"/>
          </a:xfrm>
        </p:spPr>
        <p:txBody>
          <a:bodyPr>
            <a:normAutofit/>
          </a:bodyPr>
          <a:lstStyle/>
          <a:p>
            <a:pPr marL="285750" indent="-285750">
              <a:buFont typeface="Arial" panose="020B0604020202020204" pitchFamily="34" charset="0"/>
              <a:buChar char="•"/>
            </a:pPr>
            <a:r>
              <a:rPr lang="en-US" sz="1800" dirty="0"/>
              <a:t>Note: There were 376,423 casual rides without end station names. This accounted for 0.2085 (20.85%) of all casual data and 0.0703 (7.03%) of the final data set. </a:t>
            </a:r>
          </a:p>
        </p:txBody>
      </p:sp>
    </p:spTree>
    <p:extLst>
      <p:ext uri="{BB962C8B-B14F-4D97-AF65-F5344CB8AC3E}">
        <p14:creationId xmlns:p14="http://schemas.microsoft.com/office/powerpoint/2010/main" val="1922006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Appendices</a:t>
            </a:r>
          </a:p>
        </p:txBody>
      </p:sp>
    </p:spTree>
    <p:extLst>
      <p:ext uri="{BB962C8B-B14F-4D97-AF65-F5344CB8AC3E}">
        <p14:creationId xmlns:p14="http://schemas.microsoft.com/office/powerpoint/2010/main" val="303827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The Data</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65921" cy="3493008"/>
          </a:xfrm>
        </p:spPr>
        <p:txBody>
          <a:bodyPr>
            <a:noAutofit/>
          </a:bodyPr>
          <a:lstStyle/>
          <a:p>
            <a:pPr>
              <a:lnSpc>
                <a:spcPct val="100000"/>
              </a:lnSpc>
              <a:spcAft>
                <a:spcPts val="0"/>
              </a:spcAft>
            </a:pPr>
            <a:r>
              <a:rPr lang="en-US" sz="1400" dirty="0" err="1"/>
              <a:t>Cyclistic's</a:t>
            </a:r>
            <a:r>
              <a:rPr lang="en-US" sz="1400" dirty="0"/>
              <a:t> data was housed by the cloud computing platform, Amazon Web Services (AWS), located at the following address (https://divvy-tripdata.s3.amazonaws.com/index.html). </a:t>
            </a:r>
          </a:p>
          <a:p>
            <a:pPr marL="0" indent="0">
              <a:lnSpc>
                <a:spcPct val="100000"/>
              </a:lnSpc>
              <a:spcAft>
                <a:spcPts val="0"/>
              </a:spcAft>
              <a:buNone/>
            </a:pPr>
            <a:endParaRPr lang="en-US" sz="1400" dirty="0"/>
          </a:p>
          <a:p>
            <a:pPr>
              <a:lnSpc>
                <a:spcPct val="100000"/>
              </a:lnSpc>
              <a:spcAft>
                <a:spcPts val="0"/>
              </a:spcAft>
            </a:pPr>
            <a:r>
              <a:rPr lang="en-US" sz="1400" dirty="0"/>
              <a:t>The datasets of the most recent 12 months (November 2023 - October 2024) were downloaded and stored.</a:t>
            </a:r>
          </a:p>
          <a:p>
            <a:pPr marL="0" indent="0">
              <a:lnSpc>
                <a:spcPct val="100000"/>
              </a:lnSpc>
              <a:spcAft>
                <a:spcPts val="0"/>
              </a:spcAft>
              <a:buNone/>
            </a:pPr>
            <a:endParaRPr lang="en-US" sz="1400" dirty="0"/>
          </a:p>
          <a:p>
            <a:pPr>
              <a:lnSpc>
                <a:spcPct val="100000"/>
              </a:lnSpc>
              <a:spcAft>
                <a:spcPts val="0"/>
              </a:spcAft>
            </a:pPr>
            <a:r>
              <a:rPr lang="en-US" sz="1400" dirty="0"/>
              <a:t>The data was </a:t>
            </a:r>
          </a:p>
          <a:p>
            <a:pPr lvl="1">
              <a:lnSpc>
                <a:spcPct val="100000"/>
              </a:lnSpc>
              <a:spcBef>
                <a:spcPts val="0"/>
              </a:spcBef>
            </a:pPr>
            <a:r>
              <a:rPr lang="en-US" sz="1400" dirty="0"/>
              <a:t>R: Reliable. The data contained large, complete amounts of data for each month. The data was also unbiased as it contained no customer information, only ride information.</a:t>
            </a:r>
          </a:p>
          <a:p>
            <a:pPr lvl="1">
              <a:lnSpc>
                <a:spcPct val="100000"/>
              </a:lnSpc>
              <a:spcBef>
                <a:spcPts val="0"/>
              </a:spcBef>
            </a:pPr>
            <a:r>
              <a:rPr lang="en-US" sz="1400" dirty="0"/>
              <a:t>O: Original. The first party data came from the bike sharing system, Divvy, which is a program of the Chicago Department of Transportation (CDOT) and operated by Lyft Bikes and Scooters, LLC (“Bikeshare”).</a:t>
            </a:r>
          </a:p>
          <a:p>
            <a:pPr lvl="1">
              <a:lnSpc>
                <a:spcPct val="100000"/>
              </a:lnSpc>
              <a:spcBef>
                <a:spcPts val="0"/>
              </a:spcBef>
            </a:pPr>
            <a:r>
              <a:rPr lang="en-US" sz="1400" dirty="0"/>
              <a:t>C: Comprehensive. The data contained all information needed to compare member riders and casual riders, based on rides alone.</a:t>
            </a:r>
          </a:p>
          <a:p>
            <a:pPr lvl="1">
              <a:lnSpc>
                <a:spcPct val="100000"/>
              </a:lnSpc>
              <a:spcBef>
                <a:spcPts val="0"/>
              </a:spcBef>
            </a:pPr>
            <a:r>
              <a:rPr lang="en-US" sz="1400" dirty="0"/>
              <a:t>C: Current. The most recent 12 months of data were gathered for this analysis.</a:t>
            </a:r>
          </a:p>
          <a:p>
            <a:pPr lvl="1">
              <a:lnSpc>
                <a:spcPct val="100000"/>
              </a:lnSpc>
              <a:spcBef>
                <a:spcPts val="0"/>
              </a:spcBef>
            </a:pPr>
            <a:r>
              <a:rPr lang="en-US" sz="1400" dirty="0"/>
              <a:t>C: Cited. The data was vetted by being first party data, gathered from a clearly identifiable source. In order to get further proof of the data being vetted, I contacted the data team at Lyft myself to see if there were any additional information. Their support representative stated, “Our internal teams and external partners review and verify the published data to ensure accurate and correct reporting.”</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58</a:t>
            </a:fld>
            <a:endParaRPr lang="en-US" dirty="0"/>
          </a:p>
        </p:txBody>
      </p:sp>
    </p:spTree>
    <p:extLst>
      <p:ext uri="{BB962C8B-B14F-4D97-AF65-F5344CB8AC3E}">
        <p14:creationId xmlns:p14="http://schemas.microsoft.com/office/powerpoint/2010/main" val="8139333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The Data</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65921" cy="3493008"/>
          </a:xfrm>
        </p:spPr>
        <p:txBody>
          <a:bodyPr>
            <a:noAutofit/>
          </a:bodyPr>
          <a:lstStyle/>
          <a:p>
            <a:pPr>
              <a:lnSpc>
                <a:spcPct val="100000"/>
              </a:lnSpc>
              <a:spcAft>
                <a:spcPts val="0"/>
              </a:spcAft>
            </a:pPr>
            <a:r>
              <a:rPr lang="en-US" sz="1200" dirty="0"/>
              <a:t>Licensing – The data was allowed to be analyzed through a license, located at the following address (</a:t>
            </a:r>
            <a:r>
              <a:rPr lang="en-US" sz="1200" dirty="0">
                <a:hlinkClick r:id="rId2"/>
              </a:rPr>
              <a:t>https://divvybikes.com/data-license-agreement</a:t>
            </a:r>
            <a:r>
              <a:rPr lang="en-US" sz="1200" dirty="0"/>
              <a:t>).</a:t>
            </a:r>
          </a:p>
          <a:p>
            <a:pPr>
              <a:lnSpc>
                <a:spcPct val="100000"/>
              </a:lnSpc>
              <a:spcAft>
                <a:spcPts val="0"/>
              </a:spcAft>
            </a:pPr>
            <a:endParaRPr lang="en-US" sz="1200" dirty="0"/>
          </a:p>
          <a:p>
            <a:pPr>
              <a:lnSpc>
                <a:spcPct val="100000"/>
              </a:lnSpc>
              <a:spcAft>
                <a:spcPts val="0"/>
              </a:spcAft>
            </a:pPr>
            <a:r>
              <a:rPr lang="en-US" sz="1200" dirty="0"/>
              <a:t>Privacy and Security – The data contained zero personal information and zero financial information related to the customers. All ride IDs were listed as 16-character identifiers. There was no way to link the data to actual people. </a:t>
            </a:r>
          </a:p>
          <a:p>
            <a:pPr>
              <a:lnSpc>
                <a:spcPct val="100000"/>
              </a:lnSpc>
              <a:spcAft>
                <a:spcPts val="0"/>
              </a:spcAft>
            </a:pPr>
            <a:endParaRPr lang="en-US" sz="1200" dirty="0"/>
          </a:p>
          <a:p>
            <a:pPr>
              <a:lnSpc>
                <a:spcPct val="100000"/>
              </a:lnSpc>
              <a:spcAft>
                <a:spcPts val="0"/>
              </a:spcAft>
            </a:pPr>
            <a:r>
              <a:rPr lang="en-US" sz="1200" dirty="0"/>
              <a:t>Accessibility – The data is publicly available, free for anyone to use, as long as adherence to the license is met. It can be accessed from Divvy’s cloud platform at anytime. The datasets used for this analysis were gathered from that cloud platform and stored on a PC. </a:t>
            </a:r>
          </a:p>
          <a:p>
            <a:pPr>
              <a:lnSpc>
                <a:spcPct val="100000"/>
              </a:lnSpc>
              <a:spcAft>
                <a:spcPts val="0"/>
              </a:spcAft>
            </a:pPr>
            <a:endParaRPr lang="en-US" sz="1200" dirty="0"/>
          </a:p>
          <a:p>
            <a:pPr>
              <a:lnSpc>
                <a:spcPct val="100000"/>
              </a:lnSpc>
              <a:spcAft>
                <a:spcPts val="0"/>
              </a:spcAft>
            </a:pPr>
            <a:r>
              <a:rPr lang="en-US" sz="1200" dirty="0"/>
              <a:t>Integrity – The integrity of the data was determined by myself, through inspecting the data and performing data cleaning. I found the data to have little issues and had mostly uniform content. </a:t>
            </a:r>
          </a:p>
          <a:p>
            <a:pPr>
              <a:lnSpc>
                <a:spcPct val="100000"/>
              </a:lnSpc>
              <a:spcAft>
                <a:spcPts val="0"/>
              </a:spcAft>
            </a:pPr>
            <a:endParaRPr lang="en-US" sz="1200" dirty="0"/>
          </a:p>
          <a:p>
            <a:pPr>
              <a:lnSpc>
                <a:spcPct val="100000"/>
              </a:lnSpc>
              <a:spcAft>
                <a:spcPts val="0"/>
              </a:spcAft>
            </a:pPr>
            <a:r>
              <a:rPr lang="en-US" sz="1200" dirty="0"/>
              <a:t>Credibility – Upon contacting Lyft directly about their data, they stated, “Our internal teams and external partners review and verify the published data to ensure accurate and correct reporting.” With the license provided, the privacy and security ensured, and their official response for further information regarding being vetted and cited, I considered this first-party data to be credible. </a:t>
            </a:r>
            <a:endParaRPr lang="en-US" sz="1200" dirty="0">
              <a:highlight>
                <a:srgbClr val="FFFF00"/>
              </a:highlight>
            </a:endParaRPr>
          </a:p>
          <a:p>
            <a:pPr>
              <a:lnSpc>
                <a:spcPct val="100000"/>
              </a:lnSpc>
              <a:spcAft>
                <a:spcPts val="0"/>
              </a:spcAft>
            </a:pPr>
            <a:endParaRPr lang="en-US" sz="1200" dirty="0">
              <a:highlight>
                <a:srgbClr val="FFFF00"/>
              </a:highlight>
            </a:endParaRPr>
          </a:p>
          <a:p>
            <a:pPr>
              <a:lnSpc>
                <a:spcPct val="100000"/>
              </a:lnSpc>
              <a:spcAft>
                <a:spcPts val="0"/>
              </a:spcAft>
            </a:pPr>
            <a:r>
              <a:rPr lang="en-US" sz="1200" dirty="0"/>
              <a:t>Problems – No problems were found while interacting with the data, apart from general data cleaning tasks such as converting data types and removing missing values.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59</a:t>
            </a:fld>
            <a:endParaRPr lang="en-US" dirty="0"/>
          </a:p>
        </p:txBody>
      </p:sp>
    </p:spTree>
    <p:extLst>
      <p:ext uri="{BB962C8B-B14F-4D97-AF65-F5344CB8AC3E}">
        <p14:creationId xmlns:p14="http://schemas.microsoft.com/office/powerpoint/2010/main" val="293434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rawing of cyclist">
            <a:extLst>
              <a:ext uri="{FF2B5EF4-FFF2-40B4-BE49-F238E27FC236}">
                <a16:creationId xmlns:a16="http://schemas.microsoft.com/office/drawing/2014/main" id="{C3ABE402-78D3-3E71-E609-A3B89D490047}"/>
              </a:ext>
            </a:extLst>
          </p:cNvPr>
          <p:cNvPicPr>
            <a:picLocks noChangeAspect="1"/>
          </p:cNvPicPr>
          <p:nvPr/>
        </p:nvPicPr>
        <p:blipFill>
          <a:blip r:embed="rId2"/>
          <a:stretch>
            <a:fillRect/>
          </a:stretch>
        </p:blipFill>
        <p:spPr>
          <a:xfrm>
            <a:off x="0" y="0"/>
            <a:ext cx="4849398" cy="6858000"/>
          </a:xfrm>
          <a:prstGeom prst="rect">
            <a:avLst/>
          </a:prstGeom>
        </p:spPr>
      </p:pic>
      <p:sp>
        <p:nvSpPr>
          <p:cNvPr id="21" name="Title 1">
            <a:extLst>
              <a:ext uri="{FF2B5EF4-FFF2-40B4-BE49-F238E27FC236}">
                <a16:creationId xmlns:a16="http://schemas.microsoft.com/office/drawing/2014/main" id="{9ABBCD73-7D12-DDDB-A5E1-F1627F82C033}"/>
              </a:ext>
            </a:extLst>
          </p:cNvPr>
          <p:cNvSpPr txBox="1">
            <a:spLocks/>
          </p:cNvSpPr>
          <p:nvPr/>
        </p:nvSpPr>
        <p:spPr>
          <a:xfrm>
            <a:off x="5425440" y="573054"/>
            <a:ext cx="5864352" cy="7040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a:t>Problems</a:t>
            </a:r>
            <a:endParaRPr lang="en-US" dirty="0"/>
          </a:p>
        </p:txBody>
      </p:sp>
      <p:sp>
        <p:nvSpPr>
          <p:cNvPr id="22" name="TextBox 21">
            <a:extLst>
              <a:ext uri="{FF2B5EF4-FFF2-40B4-BE49-F238E27FC236}">
                <a16:creationId xmlns:a16="http://schemas.microsoft.com/office/drawing/2014/main" id="{9A0D991E-2A45-E424-94D8-74061A3DC79F}"/>
              </a:ext>
            </a:extLst>
          </p:cNvPr>
          <p:cNvSpPr txBox="1"/>
          <p:nvPr/>
        </p:nvSpPr>
        <p:spPr>
          <a:xfrm>
            <a:off x="5425441" y="1859339"/>
            <a:ext cx="623316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Approach: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data contains rides made by casual riders and annual members, particularly the date, time, and location of where each ride started and ended. It also contains what kind of bike was used.</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From this data, I can generate characteristics of ride dates, ride times, ride locations, and bike type for both casual riders and annual members.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generating this data, we can look at the differences between casual riders and annual members in how their behavior with bikes differs. </a:t>
            </a:r>
          </a:p>
        </p:txBody>
      </p:sp>
    </p:spTree>
    <p:extLst>
      <p:ext uri="{BB962C8B-B14F-4D97-AF65-F5344CB8AC3E}">
        <p14:creationId xmlns:p14="http://schemas.microsoft.com/office/powerpoint/2010/main" val="3316979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The Data</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65921" cy="3493008"/>
          </a:xfrm>
        </p:spPr>
        <p:txBody>
          <a:bodyPr>
            <a:noAutofit/>
          </a:bodyPr>
          <a:lstStyle/>
          <a:p>
            <a:pPr marL="0" lvl="1" indent="0">
              <a:lnSpc>
                <a:spcPct val="100000"/>
              </a:lnSpc>
              <a:spcBef>
                <a:spcPts val="0"/>
              </a:spcBef>
              <a:buNone/>
            </a:pPr>
            <a:r>
              <a:rPr lang="en-US" sz="1400" dirty="0"/>
              <a:t>What steps have you taken to ensure that your data is clean? How can you verify that your data is clean and ready to analyze?</a:t>
            </a:r>
          </a:p>
          <a:p>
            <a:pPr marL="285750" lvl="1" indent="-285750">
              <a:lnSpc>
                <a:spcPct val="100000"/>
              </a:lnSpc>
              <a:spcBef>
                <a:spcPts val="0"/>
              </a:spcBef>
            </a:pPr>
            <a:r>
              <a:rPr lang="en-US" sz="1400" dirty="0"/>
              <a:t>Each column (field) of the data set was inspected and evaluated for consistency and completeness and all identified anomalies were removed. Since there is no standard value to measure against, accuracy was not evaluated. </a:t>
            </a:r>
          </a:p>
          <a:p>
            <a:pPr marL="285750" lvl="1" indent="-285750">
              <a:lnSpc>
                <a:spcPct val="100000"/>
              </a:lnSpc>
              <a:spcBef>
                <a:spcPts val="0"/>
              </a:spcBef>
            </a:pPr>
            <a:r>
              <a:rPr lang="en-US" sz="1400" dirty="0"/>
              <a:t>Since I also evaluated the entire population of the dataset and not a sample, I did not perform a test for confidence interval or margin of error. However, a t-test was performed on the final data set of ride lengths of casual and member riders to test for statistical significance. p = 0.00000000000000022. Therefore, I rejected the null hypothesis and accepted the alternative. The data sets were statistically different from each other. This means that casual riders did have statistically different ride lengths than member riders.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60</a:t>
            </a:fld>
            <a:endParaRPr lang="en-US" dirty="0"/>
          </a:p>
        </p:txBody>
      </p:sp>
      <p:pic>
        <p:nvPicPr>
          <p:cNvPr id="7" name="Picture 6">
            <a:extLst>
              <a:ext uri="{FF2B5EF4-FFF2-40B4-BE49-F238E27FC236}">
                <a16:creationId xmlns:a16="http://schemas.microsoft.com/office/drawing/2014/main" id="{21CAD743-A57C-8CB6-818D-8DD26F9A3F04}"/>
              </a:ext>
            </a:extLst>
          </p:cNvPr>
          <p:cNvPicPr>
            <a:picLocks noChangeAspect="1"/>
          </p:cNvPicPr>
          <p:nvPr/>
        </p:nvPicPr>
        <p:blipFill>
          <a:blip r:embed="rId2"/>
          <a:stretch>
            <a:fillRect/>
          </a:stretch>
        </p:blipFill>
        <p:spPr>
          <a:xfrm>
            <a:off x="2899916" y="4523918"/>
            <a:ext cx="6392167" cy="1905266"/>
          </a:xfrm>
          <a:prstGeom prst="rect">
            <a:avLst/>
          </a:prstGeom>
          <a:ln>
            <a:solidFill>
              <a:schemeClr val="bg1">
                <a:lumMod val="75000"/>
              </a:schemeClr>
            </a:solidFill>
          </a:ln>
        </p:spPr>
      </p:pic>
    </p:spTree>
    <p:extLst>
      <p:ext uri="{BB962C8B-B14F-4D97-AF65-F5344CB8AC3E}">
        <p14:creationId xmlns:p14="http://schemas.microsoft.com/office/powerpoint/2010/main" val="1811106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Lyft correspondence</a:t>
            </a:r>
            <a:endParaRPr lang="en-ZA"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61</a:t>
            </a:fld>
            <a:endParaRPr lang="en-US" dirty="0"/>
          </a:p>
        </p:txBody>
      </p:sp>
      <p:pic>
        <p:nvPicPr>
          <p:cNvPr id="5" name="Picture 4">
            <a:extLst>
              <a:ext uri="{FF2B5EF4-FFF2-40B4-BE49-F238E27FC236}">
                <a16:creationId xmlns:a16="http://schemas.microsoft.com/office/drawing/2014/main" id="{2E7CF998-B22C-518E-63C4-761AA03A6978}"/>
              </a:ext>
            </a:extLst>
          </p:cNvPr>
          <p:cNvPicPr>
            <a:picLocks noChangeAspect="1"/>
          </p:cNvPicPr>
          <p:nvPr/>
        </p:nvPicPr>
        <p:blipFill>
          <a:blip r:embed="rId2"/>
          <a:stretch>
            <a:fillRect/>
          </a:stretch>
        </p:blipFill>
        <p:spPr>
          <a:xfrm>
            <a:off x="746373" y="1949449"/>
            <a:ext cx="5184820" cy="3840607"/>
          </a:xfrm>
          <a:prstGeom prst="rect">
            <a:avLst/>
          </a:prstGeom>
        </p:spPr>
      </p:pic>
      <p:pic>
        <p:nvPicPr>
          <p:cNvPr id="7" name="Picture 6">
            <a:extLst>
              <a:ext uri="{FF2B5EF4-FFF2-40B4-BE49-F238E27FC236}">
                <a16:creationId xmlns:a16="http://schemas.microsoft.com/office/drawing/2014/main" id="{8758BA0E-46E6-B5E3-9533-2260936E20F1}"/>
              </a:ext>
            </a:extLst>
          </p:cNvPr>
          <p:cNvPicPr>
            <a:picLocks noChangeAspect="1"/>
          </p:cNvPicPr>
          <p:nvPr/>
        </p:nvPicPr>
        <p:blipFill>
          <a:blip r:embed="rId3"/>
          <a:stretch>
            <a:fillRect/>
          </a:stretch>
        </p:blipFill>
        <p:spPr>
          <a:xfrm>
            <a:off x="6260809" y="1399032"/>
            <a:ext cx="4933950" cy="4983219"/>
          </a:xfrm>
          <a:prstGeom prst="rect">
            <a:avLst/>
          </a:prstGeom>
        </p:spPr>
      </p:pic>
    </p:spTree>
    <p:extLst>
      <p:ext uri="{BB962C8B-B14F-4D97-AF65-F5344CB8AC3E}">
        <p14:creationId xmlns:p14="http://schemas.microsoft.com/office/powerpoint/2010/main" val="21666000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Sources and Tools</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65921" cy="3493008"/>
          </a:xfrm>
        </p:spPr>
        <p:txBody>
          <a:bodyPr>
            <a:noAutofit/>
          </a:bodyPr>
          <a:lstStyle/>
          <a:p>
            <a:pPr>
              <a:lnSpc>
                <a:spcPct val="100000"/>
              </a:lnSpc>
              <a:spcAft>
                <a:spcPts val="0"/>
              </a:spcAft>
            </a:pPr>
            <a:r>
              <a:rPr lang="en-US" sz="1400" dirty="0"/>
              <a:t>Data was sourced from Divvy and downloaded as CSV files.</a:t>
            </a:r>
          </a:p>
          <a:p>
            <a:pPr>
              <a:lnSpc>
                <a:spcPct val="100000"/>
              </a:lnSpc>
              <a:spcAft>
                <a:spcPts val="0"/>
              </a:spcAft>
            </a:pPr>
            <a:endParaRPr lang="en-US" sz="1400" dirty="0"/>
          </a:p>
          <a:p>
            <a:pPr>
              <a:lnSpc>
                <a:spcPct val="100000"/>
              </a:lnSpc>
              <a:spcAft>
                <a:spcPts val="0"/>
              </a:spcAft>
            </a:pPr>
            <a:r>
              <a:rPr lang="en-US" sz="1400" dirty="0"/>
              <a:t>Analysis was performed using R language in RStudio (desktop). </a:t>
            </a:r>
          </a:p>
          <a:p>
            <a:pPr>
              <a:lnSpc>
                <a:spcPct val="100000"/>
              </a:lnSpc>
              <a:spcAft>
                <a:spcPts val="0"/>
              </a:spcAft>
            </a:pPr>
            <a:endParaRPr lang="en-US" sz="1400" dirty="0"/>
          </a:p>
          <a:p>
            <a:pPr lvl="1">
              <a:lnSpc>
                <a:spcPct val="100000"/>
              </a:lnSpc>
            </a:pPr>
            <a:r>
              <a:rPr lang="en-US" sz="1400" dirty="0"/>
              <a:t>R was chosen as the selected programming language because it is one of the most common languages used for data analysis. It was also the selected language of the Google Data Analytics Professional Certificate.</a:t>
            </a:r>
          </a:p>
          <a:p>
            <a:pPr lvl="1">
              <a:lnSpc>
                <a:spcPct val="100000"/>
              </a:lnSpc>
            </a:pPr>
            <a:endParaRPr lang="en-US" sz="1400" dirty="0"/>
          </a:p>
          <a:p>
            <a:pPr lvl="1">
              <a:lnSpc>
                <a:spcPct val="100000"/>
              </a:lnSpc>
            </a:pPr>
            <a:r>
              <a:rPr lang="en-US" sz="1400" dirty="0"/>
              <a:t>RStudio (desktop) was chosen as the selected program because it is the most common program to use when performing data analysis using R, apart from the base R program. RStudio also provides a better environment and more support for learners. The desktop version was used over the web-based version because the web-based version didn’t have the capacity to analyze the large amount of data under it’s free-to-use designation.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62</a:t>
            </a:fld>
            <a:endParaRPr lang="en-US" dirty="0"/>
          </a:p>
        </p:txBody>
      </p:sp>
    </p:spTree>
    <p:extLst>
      <p:ext uri="{BB962C8B-B14F-4D97-AF65-F5344CB8AC3E}">
        <p14:creationId xmlns:p14="http://schemas.microsoft.com/office/powerpoint/2010/main" val="3549354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Data Dictionary</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851137" cy="3493008"/>
          </a:xfrm>
        </p:spPr>
        <p:txBody>
          <a:bodyPr>
            <a:noAutofit/>
          </a:bodyPr>
          <a:lstStyle/>
          <a:p>
            <a:pPr marL="0" lvl="1" indent="0">
              <a:lnSpc>
                <a:spcPct val="100000"/>
              </a:lnSpc>
              <a:spcBef>
                <a:spcPts val="0"/>
              </a:spcBef>
              <a:buFont typeface="+mj-lt"/>
              <a:buAutoNum type="arabicPeriod"/>
            </a:pPr>
            <a:r>
              <a:rPr lang="en-US" sz="1600" dirty="0"/>
              <a:t> </a:t>
            </a:r>
            <a:r>
              <a:rPr lang="en-US" sz="1600" dirty="0" err="1"/>
              <a:t>ride_id</a:t>
            </a:r>
            <a:r>
              <a:rPr lang="en-US" sz="1600" dirty="0"/>
              <a:t> (character) – 16-character identifier for each ride</a:t>
            </a:r>
          </a:p>
          <a:p>
            <a:pPr marL="0" lvl="1" indent="0">
              <a:lnSpc>
                <a:spcPct val="100000"/>
              </a:lnSpc>
              <a:spcBef>
                <a:spcPts val="0"/>
              </a:spcBef>
              <a:buFont typeface="+mj-lt"/>
              <a:buAutoNum type="arabicPeriod"/>
            </a:pPr>
            <a:r>
              <a:rPr lang="en-US" sz="1600" dirty="0"/>
              <a:t> </a:t>
            </a:r>
            <a:r>
              <a:rPr lang="en-US" sz="1600" dirty="0" err="1"/>
              <a:t>rideable_type</a:t>
            </a:r>
            <a:r>
              <a:rPr lang="en-US" sz="1600" dirty="0"/>
              <a:t> (character) – 3 options: </a:t>
            </a:r>
            <a:r>
              <a:rPr lang="en-US" sz="1600" dirty="0" err="1"/>
              <a:t>classic_bike</a:t>
            </a:r>
            <a:r>
              <a:rPr lang="en-US" sz="1600" dirty="0"/>
              <a:t>, </a:t>
            </a:r>
            <a:r>
              <a:rPr lang="en-US" sz="1600" dirty="0" err="1"/>
              <a:t>electric_bike</a:t>
            </a:r>
            <a:r>
              <a:rPr lang="en-US" sz="1600" dirty="0"/>
              <a:t>, and </a:t>
            </a:r>
            <a:r>
              <a:rPr lang="en-US" sz="1600" dirty="0" err="1"/>
              <a:t>electric_scooter</a:t>
            </a:r>
            <a:endParaRPr lang="en-US" sz="1600" dirty="0"/>
          </a:p>
          <a:p>
            <a:pPr marL="0" lvl="1" indent="0">
              <a:lnSpc>
                <a:spcPct val="100000"/>
              </a:lnSpc>
              <a:spcBef>
                <a:spcPts val="0"/>
              </a:spcBef>
              <a:buFont typeface="+mj-lt"/>
              <a:buAutoNum type="arabicPeriod"/>
            </a:pPr>
            <a:r>
              <a:rPr lang="en-US" sz="1600" dirty="0"/>
              <a:t> </a:t>
            </a:r>
            <a:r>
              <a:rPr lang="en-US" sz="1600" dirty="0" err="1"/>
              <a:t>started_at</a:t>
            </a:r>
            <a:r>
              <a:rPr lang="en-US" sz="1600" dirty="0"/>
              <a:t> (character) – date and time of when the ride started, format YYYY-MM-DD HH:MM:SS</a:t>
            </a:r>
          </a:p>
          <a:p>
            <a:pPr marL="0" lvl="1" indent="0">
              <a:lnSpc>
                <a:spcPct val="100000"/>
              </a:lnSpc>
              <a:spcBef>
                <a:spcPts val="0"/>
              </a:spcBef>
              <a:buFont typeface="+mj-lt"/>
              <a:buAutoNum type="arabicPeriod"/>
            </a:pPr>
            <a:r>
              <a:rPr lang="en-US" sz="1600" dirty="0"/>
              <a:t> </a:t>
            </a:r>
            <a:r>
              <a:rPr lang="en-US" sz="1600" dirty="0" err="1"/>
              <a:t>ended_at</a:t>
            </a:r>
            <a:r>
              <a:rPr lang="en-US" sz="1600" dirty="0"/>
              <a:t> (character) – date and time of when the ride ended, format YYYY-MM-DD HH:MM:SS</a:t>
            </a:r>
          </a:p>
          <a:p>
            <a:pPr marL="0" lvl="1" indent="0">
              <a:lnSpc>
                <a:spcPct val="100000"/>
              </a:lnSpc>
              <a:spcBef>
                <a:spcPts val="0"/>
              </a:spcBef>
              <a:buFont typeface="+mj-lt"/>
              <a:buAutoNum type="arabicPeriod"/>
            </a:pPr>
            <a:r>
              <a:rPr lang="en-US" sz="1600" dirty="0"/>
              <a:t> </a:t>
            </a:r>
            <a:r>
              <a:rPr lang="en-US" sz="1600" dirty="0" err="1"/>
              <a:t>start_station_name</a:t>
            </a:r>
            <a:r>
              <a:rPr lang="en-US" sz="1600" dirty="0"/>
              <a:t> (character) – name of the station, 1767 different stations</a:t>
            </a:r>
          </a:p>
          <a:p>
            <a:pPr marL="0" lvl="1" indent="0">
              <a:lnSpc>
                <a:spcPct val="100000"/>
              </a:lnSpc>
              <a:spcBef>
                <a:spcPts val="0"/>
              </a:spcBef>
              <a:buFont typeface="+mj-lt"/>
              <a:buAutoNum type="arabicPeriod"/>
            </a:pPr>
            <a:r>
              <a:rPr lang="en-US" sz="1600" dirty="0"/>
              <a:t> </a:t>
            </a:r>
            <a:r>
              <a:rPr lang="en-US" sz="1600" dirty="0" err="1"/>
              <a:t>start_station_id</a:t>
            </a:r>
            <a:r>
              <a:rPr lang="en-US" sz="1600" dirty="0"/>
              <a:t> (character) – ID of the station, 1725 different IDs</a:t>
            </a:r>
          </a:p>
          <a:p>
            <a:pPr marL="0" lvl="1" indent="0">
              <a:lnSpc>
                <a:spcPct val="100000"/>
              </a:lnSpc>
              <a:spcBef>
                <a:spcPts val="0"/>
              </a:spcBef>
              <a:buFont typeface="+mj-lt"/>
              <a:buAutoNum type="arabicPeriod"/>
            </a:pPr>
            <a:r>
              <a:rPr lang="en-US" sz="1600" dirty="0"/>
              <a:t> </a:t>
            </a:r>
            <a:r>
              <a:rPr lang="en-US" sz="1600" dirty="0" err="1"/>
              <a:t>end_station_name</a:t>
            </a:r>
            <a:r>
              <a:rPr lang="en-US" sz="1600" dirty="0"/>
              <a:t> (character) – name of the station, 1780 different stations</a:t>
            </a:r>
          </a:p>
          <a:p>
            <a:pPr marL="0" lvl="1" indent="0">
              <a:lnSpc>
                <a:spcPct val="100000"/>
              </a:lnSpc>
              <a:spcBef>
                <a:spcPts val="0"/>
              </a:spcBef>
              <a:buFont typeface="+mj-lt"/>
              <a:buAutoNum type="arabicPeriod"/>
            </a:pPr>
            <a:r>
              <a:rPr lang="en-US" sz="1600" dirty="0"/>
              <a:t> </a:t>
            </a:r>
            <a:r>
              <a:rPr lang="en-US" sz="1600" dirty="0" err="1"/>
              <a:t>end_station_id</a:t>
            </a:r>
            <a:r>
              <a:rPr lang="en-US" sz="1600" dirty="0"/>
              <a:t> (character) – ID of the station, 1732 different IDs</a:t>
            </a:r>
          </a:p>
          <a:p>
            <a:pPr marL="0" lvl="1" indent="0">
              <a:lnSpc>
                <a:spcPct val="100000"/>
              </a:lnSpc>
              <a:spcBef>
                <a:spcPts val="0"/>
              </a:spcBef>
              <a:buFont typeface="+mj-lt"/>
              <a:buAutoNum type="arabicPeriod"/>
            </a:pPr>
            <a:r>
              <a:rPr lang="en-US" sz="1600" dirty="0"/>
              <a:t> </a:t>
            </a:r>
            <a:r>
              <a:rPr lang="en-US" sz="1600" dirty="0" err="1"/>
              <a:t>start_lat</a:t>
            </a:r>
            <a:r>
              <a:rPr lang="en-US" sz="1600" dirty="0"/>
              <a:t> (numerical) – the latitude coordinate of the starting location, format ##.##/-##.##</a:t>
            </a:r>
          </a:p>
          <a:p>
            <a:pPr marL="0" lvl="1" indent="0">
              <a:lnSpc>
                <a:spcPct val="100000"/>
              </a:lnSpc>
              <a:spcBef>
                <a:spcPts val="0"/>
              </a:spcBef>
              <a:buFont typeface="+mj-lt"/>
              <a:buAutoNum type="arabicPeriod"/>
            </a:pPr>
            <a:r>
              <a:rPr lang="en-US" sz="1600" dirty="0"/>
              <a:t> </a:t>
            </a:r>
            <a:r>
              <a:rPr lang="en-US" sz="1600" dirty="0" err="1"/>
              <a:t>start_lng</a:t>
            </a:r>
            <a:r>
              <a:rPr lang="en-US" sz="1600" dirty="0"/>
              <a:t> (numerical) – the longitude coordinate of the starting location, format ##.##/-##.##</a:t>
            </a:r>
          </a:p>
          <a:p>
            <a:pPr marL="0" lvl="1" indent="0">
              <a:lnSpc>
                <a:spcPct val="100000"/>
              </a:lnSpc>
              <a:spcBef>
                <a:spcPts val="0"/>
              </a:spcBef>
              <a:buFont typeface="+mj-lt"/>
              <a:buAutoNum type="arabicPeriod"/>
            </a:pPr>
            <a:r>
              <a:rPr lang="en-US" sz="1600" dirty="0"/>
              <a:t> </a:t>
            </a:r>
            <a:r>
              <a:rPr lang="en-US" sz="1600" dirty="0" err="1"/>
              <a:t>end_lat</a:t>
            </a:r>
            <a:r>
              <a:rPr lang="en-US" sz="1600" dirty="0"/>
              <a:t> (numerical) – the latitude coordinate of the ending location, format ##.##/-##.##</a:t>
            </a:r>
          </a:p>
          <a:p>
            <a:pPr marL="0" lvl="1" indent="0">
              <a:lnSpc>
                <a:spcPct val="100000"/>
              </a:lnSpc>
              <a:spcBef>
                <a:spcPts val="0"/>
              </a:spcBef>
              <a:buFont typeface="+mj-lt"/>
              <a:buAutoNum type="arabicPeriod"/>
            </a:pPr>
            <a:r>
              <a:rPr lang="en-US" sz="1600" dirty="0"/>
              <a:t> </a:t>
            </a:r>
            <a:r>
              <a:rPr lang="en-US" sz="1600" dirty="0" err="1"/>
              <a:t>end_lng</a:t>
            </a:r>
            <a:r>
              <a:rPr lang="en-US" sz="1600" dirty="0"/>
              <a:t> (numerical) – the longitude coordinate of the ending location, format ##.##/-##.##</a:t>
            </a:r>
          </a:p>
          <a:p>
            <a:pPr marL="0" lvl="1" indent="0">
              <a:lnSpc>
                <a:spcPct val="100000"/>
              </a:lnSpc>
              <a:spcBef>
                <a:spcPts val="0"/>
              </a:spcBef>
              <a:buFont typeface="+mj-lt"/>
              <a:buAutoNum type="arabicPeriod"/>
            </a:pPr>
            <a:r>
              <a:rPr lang="en-US" sz="1600" dirty="0"/>
              <a:t> </a:t>
            </a:r>
            <a:r>
              <a:rPr lang="en-US" sz="1600" dirty="0" err="1"/>
              <a:t>member_casual</a:t>
            </a:r>
            <a:r>
              <a:rPr lang="en-US" sz="1600" dirty="0"/>
              <a:t> (character) – 2 options: casual, member</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63</a:t>
            </a:fld>
            <a:endParaRPr lang="en-US" dirty="0"/>
          </a:p>
        </p:txBody>
      </p:sp>
    </p:spTree>
    <p:extLst>
      <p:ext uri="{BB962C8B-B14F-4D97-AF65-F5344CB8AC3E}">
        <p14:creationId xmlns:p14="http://schemas.microsoft.com/office/powerpoint/2010/main" val="21940986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4F41-8D04-C30C-3497-4529C153A894}"/>
              </a:ext>
            </a:extLst>
          </p:cNvPr>
          <p:cNvSpPr>
            <a:spLocks noGrp="1"/>
          </p:cNvSpPr>
          <p:nvPr>
            <p:ph type="title"/>
          </p:nvPr>
        </p:nvSpPr>
        <p:spPr/>
        <p:txBody>
          <a:bodyPr/>
          <a:lstStyle/>
          <a:p>
            <a:r>
              <a:rPr lang="en-US" dirty="0"/>
              <a:t>Object Dictionary – Part 1</a:t>
            </a:r>
          </a:p>
        </p:txBody>
      </p:sp>
      <p:sp>
        <p:nvSpPr>
          <p:cNvPr id="3" name="Text Placeholder 2">
            <a:extLst>
              <a:ext uri="{FF2B5EF4-FFF2-40B4-BE49-F238E27FC236}">
                <a16:creationId xmlns:a16="http://schemas.microsoft.com/office/drawing/2014/main" id="{0FEF5E0B-3C9E-7E7E-96FD-3E41C4E9F9F6}"/>
              </a:ext>
            </a:extLst>
          </p:cNvPr>
          <p:cNvSpPr>
            <a:spLocks noGrp="1"/>
          </p:cNvSpPr>
          <p:nvPr>
            <p:ph type="body" sz="quarter" idx="13"/>
          </p:nvPr>
        </p:nvSpPr>
        <p:spPr>
          <a:xfrm>
            <a:off x="865631" y="2072640"/>
            <a:ext cx="9704833" cy="4456176"/>
          </a:xfrm>
        </p:spPr>
        <p:txBody>
          <a:bodyPr>
            <a:normAutofit fontScale="70000" lnSpcReduction="20000"/>
          </a:bodyPr>
          <a:lstStyle/>
          <a:p>
            <a:pPr marL="514350" indent="-285750">
              <a:lnSpc>
                <a:spcPct val="120000"/>
              </a:lnSpc>
              <a:spcAft>
                <a:spcPts val="0"/>
              </a:spcAft>
              <a:buFont typeface="Wingdings" panose="05000000000000000000" pitchFamily="2" charset="2"/>
              <a:buChar char="Ø"/>
            </a:pPr>
            <a:r>
              <a:rPr lang="en-US" sz="1800" dirty="0" err="1"/>
              <a:t>bikedata</a:t>
            </a:r>
            <a:r>
              <a:rPr lang="en-US" sz="1800" dirty="0"/>
              <a:t> (</a:t>
            </a:r>
            <a:r>
              <a:rPr lang="en-US" sz="1800" dirty="0" err="1"/>
              <a:t>octdata</a:t>
            </a:r>
            <a:r>
              <a:rPr lang="en-US" sz="1800" dirty="0"/>
              <a:t>, </a:t>
            </a:r>
            <a:r>
              <a:rPr lang="en-US" sz="1800" dirty="0" err="1"/>
              <a:t>sepdata</a:t>
            </a:r>
            <a:r>
              <a:rPr lang="en-US" sz="1800" dirty="0"/>
              <a:t>, </a:t>
            </a:r>
            <a:r>
              <a:rPr lang="en-US" sz="1800" dirty="0" err="1"/>
              <a:t>augdata</a:t>
            </a:r>
            <a:r>
              <a:rPr lang="en-US" sz="1800" dirty="0"/>
              <a:t>, </a:t>
            </a:r>
            <a:r>
              <a:rPr lang="en-US" sz="1800" dirty="0" err="1"/>
              <a:t>juldata</a:t>
            </a:r>
            <a:r>
              <a:rPr lang="en-US" sz="1800" dirty="0"/>
              <a:t>, </a:t>
            </a:r>
            <a:r>
              <a:rPr lang="en-US" sz="1800" dirty="0" err="1"/>
              <a:t>jundata</a:t>
            </a:r>
            <a:r>
              <a:rPr lang="en-US" sz="1800" dirty="0"/>
              <a:t>, </a:t>
            </a:r>
            <a:r>
              <a:rPr lang="en-US" sz="1800" dirty="0" err="1"/>
              <a:t>maydata</a:t>
            </a:r>
            <a:r>
              <a:rPr lang="en-US" sz="1800" dirty="0"/>
              <a:t>, </a:t>
            </a:r>
            <a:r>
              <a:rPr lang="en-US" sz="1800" dirty="0" err="1"/>
              <a:t>aprdata</a:t>
            </a:r>
            <a:r>
              <a:rPr lang="en-US" sz="1800" dirty="0"/>
              <a:t>, </a:t>
            </a:r>
            <a:r>
              <a:rPr lang="en-US" sz="1800" dirty="0" err="1"/>
              <a:t>mardata</a:t>
            </a:r>
            <a:r>
              <a:rPr lang="en-US" sz="1800" dirty="0"/>
              <a:t>, </a:t>
            </a:r>
            <a:r>
              <a:rPr lang="en-US" sz="1800" dirty="0" err="1"/>
              <a:t>febdata</a:t>
            </a:r>
            <a:r>
              <a:rPr lang="en-US" sz="1800" dirty="0"/>
              <a:t>, </a:t>
            </a:r>
            <a:r>
              <a:rPr lang="en-US" sz="1800" dirty="0" err="1"/>
              <a:t>jandata</a:t>
            </a:r>
            <a:r>
              <a:rPr lang="en-US" sz="1800" dirty="0"/>
              <a:t>, </a:t>
            </a:r>
            <a:r>
              <a:rPr lang="en-US" sz="1800" dirty="0" err="1"/>
              <a:t>decdata</a:t>
            </a:r>
            <a:r>
              <a:rPr lang="en-US" sz="1800" dirty="0"/>
              <a:t>, </a:t>
            </a:r>
            <a:r>
              <a:rPr lang="en-US" sz="1800" dirty="0" err="1"/>
              <a:t>novdata</a:t>
            </a:r>
            <a:r>
              <a:rPr lang="en-US" sz="1800" dirty="0"/>
              <a:t>)</a:t>
            </a:r>
          </a:p>
          <a:p>
            <a:pPr marL="1085850" lvl="1" indent="-285750">
              <a:lnSpc>
                <a:spcPct val="120000"/>
              </a:lnSpc>
              <a:buFont typeface="Wingdings" panose="05000000000000000000" pitchFamily="2" charset="2"/>
              <a:buChar char="Ø"/>
            </a:pPr>
            <a:r>
              <a:rPr lang="en-US" sz="1800" dirty="0" err="1"/>
              <a:t>bdnewna</a:t>
            </a:r>
            <a:endParaRPr lang="en-US" sz="1800" dirty="0"/>
          </a:p>
          <a:p>
            <a:pPr marL="1543050" lvl="2" indent="-285750">
              <a:lnSpc>
                <a:spcPct val="120000"/>
              </a:lnSpc>
              <a:buFont typeface="Wingdings" panose="05000000000000000000" pitchFamily="2" charset="2"/>
              <a:buChar char="Ø"/>
            </a:pPr>
            <a:r>
              <a:rPr lang="en-US" sz="1800" dirty="0" err="1"/>
              <a:t>bdnew</a:t>
            </a:r>
            <a:endParaRPr lang="en-US" sz="1800" dirty="0"/>
          </a:p>
          <a:p>
            <a:pPr marL="2000250" lvl="3" indent="-285750">
              <a:lnSpc>
                <a:spcPct val="120000"/>
              </a:lnSpc>
              <a:buFont typeface="Wingdings" panose="05000000000000000000" pitchFamily="2" charset="2"/>
              <a:buChar char="Ø"/>
            </a:pPr>
            <a:r>
              <a:rPr lang="en-US" sz="1800" dirty="0" err="1"/>
              <a:t>bdfinal</a:t>
            </a:r>
            <a:r>
              <a:rPr lang="en-US" sz="1800" dirty="0"/>
              <a:t> </a:t>
            </a:r>
            <a:r>
              <a:rPr lang="en-US" sz="1800" dirty="0">
                <a:sym typeface="Wingdings" panose="05000000000000000000" pitchFamily="2" charset="2"/>
              </a:rPr>
              <a:t> </a:t>
            </a:r>
            <a:r>
              <a:rPr lang="en-US" sz="1800" dirty="0" err="1"/>
              <a:t>ride_length_plot</a:t>
            </a:r>
            <a:r>
              <a:rPr lang="en-US" sz="1800" dirty="0"/>
              <a:t> (problem #1), </a:t>
            </a:r>
            <a:r>
              <a:rPr lang="en-US" sz="1800" dirty="0" err="1"/>
              <a:t>ride_type_plot</a:t>
            </a:r>
            <a:r>
              <a:rPr lang="en-US" sz="1800" dirty="0"/>
              <a:t> (problem #5a)</a:t>
            </a:r>
          </a:p>
          <a:p>
            <a:pPr marL="2457450" lvl="4" indent="-285750">
              <a:lnSpc>
                <a:spcPct val="120000"/>
              </a:lnSpc>
            </a:pPr>
            <a:r>
              <a:rPr lang="en-US" sz="1800" dirty="0" err="1"/>
              <a:t>ride_stats</a:t>
            </a:r>
            <a:r>
              <a:rPr lang="en-US" sz="1800" dirty="0"/>
              <a:t> (problem #1)</a:t>
            </a:r>
          </a:p>
          <a:p>
            <a:pPr marL="2457450" lvl="4" indent="-285750">
              <a:lnSpc>
                <a:spcPct val="120000"/>
              </a:lnSpc>
            </a:pPr>
            <a:r>
              <a:rPr lang="en-US" sz="1800" dirty="0"/>
              <a:t>dotw_stats1</a:t>
            </a:r>
          </a:p>
          <a:p>
            <a:pPr marL="2457450" lvl="4" indent="-285750">
              <a:lnSpc>
                <a:spcPct val="120000"/>
              </a:lnSpc>
            </a:pPr>
            <a:r>
              <a:rPr lang="en-US" sz="1800" dirty="0"/>
              <a:t>dotw_stats2 </a:t>
            </a:r>
            <a:r>
              <a:rPr lang="en-US" sz="1800" dirty="0">
                <a:sym typeface="Wingdings" panose="05000000000000000000" pitchFamily="2" charset="2"/>
              </a:rPr>
              <a:t> </a:t>
            </a:r>
            <a:r>
              <a:rPr lang="en-US" sz="1800" dirty="0" err="1">
                <a:sym typeface="Wingdings" panose="05000000000000000000" pitchFamily="2" charset="2"/>
              </a:rPr>
              <a:t>week_length_plot</a:t>
            </a:r>
            <a:r>
              <a:rPr lang="en-US" sz="1800" dirty="0">
                <a:sym typeface="Wingdings" panose="05000000000000000000" pitchFamily="2" charset="2"/>
              </a:rPr>
              <a:t> (</a:t>
            </a:r>
            <a:r>
              <a:rPr lang="en-US" sz="1800" dirty="0"/>
              <a:t>problem</a:t>
            </a:r>
            <a:r>
              <a:rPr lang="en-US" sz="1800" dirty="0">
                <a:sym typeface="Wingdings" panose="05000000000000000000" pitchFamily="2" charset="2"/>
              </a:rPr>
              <a:t> #2a)</a:t>
            </a:r>
          </a:p>
          <a:p>
            <a:pPr marL="2457450" lvl="4" indent="-285750">
              <a:lnSpc>
                <a:spcPct val="120000"/>
              </a:lnSpc>
            </a:pPr>
            <a:r>
              <a:rPr lang="en-US" sz="1800" dirty="0">
                <a:sym typeface="Wingdings" panose="05000000000000000000" pitchFamily="2" charset="2"/>
              </a:rPr>
              <a:t>dotw_stats3  </a:t>
            </a:r>
            <a:r>
              <a:rPr lang="en-US" sz="1800" dirty="0" err="1">
                <a:sym typeface="Wingdings" panose="05000000000000000000" pitchFamily="2" charset="2"/>
              </a:rPr>
              <a:t>week_num_plot</a:t>
            </a:r>
            <a:r>
              <a:rPr lang="en-US" sz="1800" dirty="0">
                <a:sym typeface="Wingdings" panose="05000000000000000000" pitchFamily="2" charset="2"/>
              </a:rPr>
              <a:t> (</a:t>
            </a:r>
            <a:r>
              <a:rPr lang="en-US" sz="1800" dirty="0"/>
              <a:t>problem</a:t>
            </a:r>
            <a:r>
              <a:rPr lang="en-US" sz="1800" dirty="0">
                <a:sym typeface="Wingdings" panose="05000000000000000000" pitchFamily="2" charset="2"/>
              </a:rPr>
              <a:t> #2b)</a:t>
            </a:r>
          </a:p>
          <a:p>
            <a:pPr marL="2457450" lvl="4" indent="-285750">
              <a:lnSpc>
                <a:spcPct val="120000"/>
              </a:lnSpc>
            </a:pPr>
            <a:r>
              <a:rPr lang="en-US" sz="1800" dirty="0">
                <a:sym typeface="Wingdings" panose="05000000000000000000" pitchFamily="2" charset="2"/>
              </a:rPr>
              <a:t>soty_stats1</a:t>
            </a:r>
          </a:p>
          <a:p>
            <a:pPr marL="2457450" lvl="4" indent="-285750">
              <a:lnSpc>
                <a:spcPct val="120000"/>
              </a:lnSpc>
            </a:pPr>
            <a:r>
              <a:rPr lang="en-US" sz="1800" dirty="0">
                <a:sym typeface="Wingdings" panose="05000000000000000000" pitchFamily="2" charset="2"/>
              </a:rPr>
              <a:t>soty_stats2  </a:t>
            </a:r>
            <a:r>
              <a:rPr lang="en-US" sz="1800" dirty="0" err="1">
                <a:sym typeface="Wingdings" panose="05000000000000000000" pitchFamily="2" charset="2"/>
              </a:rPr>
              <a:t>season_length_plot</a:t>
            </a:r>
            <a:r>
              <a:rPr lang="en-US" sz="1800" dirty="0">
                <a:sym typeface="Wingdings" panose="05000000000000000000" pitchFamily="2" charset="2"/>
              </a:rPr>
              <a:t> (</a:t>
            </a:r>
            <a:r>
              <a:rPr lang="en-US" sz="1800" dirty="0"/>
              <a:t>problem</a:t>
            </a:r>
            <a:r>
              <a:rPr lang="en-US" sz="1800" dirty="0">
                <a:sym typeface="Wingdings" panose="05000000000000000000" pitchFamily="2" charset="2"/>
              </a:rPr>
              <a:t> #3a)</a:t>
            </a:r>
          </a:p>
          <a:p>
            <a:pPr marL="2457450" lvl="4" indent="-285750">
              <a:lnSpc>
                <a:spcPct val="120000"/>
              </a:lnSpc>
            </a:pPr>
            <a:r>
              <a:rPr lang="en-US" sz="1800" dirty="0">
                <a:sym typeface="Wingdings" panose="05000000000000000000" pitchFamily="2" charset="2"/>
              </a:rPr>
              <a:t>soty_stats3  </a:t>
            </a:r>
            <a:r>
              <a:rPr lang="en-US" sz="1800" dirty="0" err="1">
                <a:sym typeface="Wingdings" panose="05000000000000000000" pitchFamily="2" charset="2"/>
              </a:rPr>
              <a:t>season_num_plot</a:t>
            </a:r>
            <a:r>
              <a:rPr lang="en-US" sz="1800" dirty="0">
                <a:sym typeface="Wingdings" panose="05000000000000000000" pitchFamily="2" charset="2"/>
              </a:rPr>
              <a:t> (</a:t>
            </a:r>
            <a:r>
              <a:rPr lang="en-US" sz="1800" dirty="0"/>
              <a:t>problem</a:t>
            </a:r>
            <a:r>
              <a:rPr lang="en-US" sz="1800" dirty="0">
                <a:sym typeface="Wingdings" panose="05000000000000000000" pitchFamily="2" charset="2"/>
              </a:rPr>
              <a:t> #3b)</a:t>
            </a:r>
          </a:p>
          <a:p>
            <a:pPr marL="2457450" lvl="4" indent="-285750">
              <a:lnSpc>
                <a:spcPct val="120000"/>
              </a:lnSpc>
            </a:pPr>
            <a:r>
              <a:rPr lang="en-US" sz="1800" dirty="0">
                <a:sym typeface="Wingdings" panose="05000000000000000000" pitchFamily="2" charset="2"/>
              </a:rPr>
              <a:t>moty_stats1</a:t>
            </a:r>
          </a:p>
          <a:p>
            <a:pPr marL="2457450" lvl="4" indent="-285750">
              <a:lnSpc>
                <a:spcPct val="120000"/>
              </a:lnSpc>
            </a:pPr>
            <a:r>
              <a:rPr lang="en-US" sz="1800" dirty="0">
                <a:sym typeface="Wingdings" panose="05000000000000000000" pitchFamily="2" charset="2"/>
              </a:rPr>
              <a:t>moty_stats2  </a:t>
            </a:r>
            <a:r>
              <a:rPr lang="en-US" sz="1800" dirty="0" err="1">
                <a:sym typeface="Wingdings" panose="05000000000000000000" pitchFamily="2" charset="2"/>
              </a:rPr>
              <a:t>month_length_plot</a:t>
            </a:r>
            <a:r>
              <a:rPr lang="en-US" sz="1800" dirty="0">
                <a:sym typeface="Wingdings" panose="05000000000000000000" pitchFamily="2" charset="2"/>
              </a:rPr>
              <a:t> (</a:t>
            </a:r>
            <a:r>
              <a:rPr lang="en-US" sz="1800" dirty="0"/>
              <a:t>problem</a:t>
            </a:r>
            <a:r>
              <a:rPr lang="en-US" sz="1800" dirty="0">
                <a:sym typeface="Wingdings" panose="05000000000000000000" pitchFamily="2" charset="2"/>
              </a:rPr>
              <a:t> #4a)</a:t>
            </a:r>
          </a:p>
          <a:p>
            <a:pPr marL="2457450" lvl="4" indent="-285750">
              <a:lnSpc>
                <a:spcPct val="120000"/>
              </a:lnSpc>
            </a:pPr>
            <a:r>
              <a:rPr lang="en-US" sz="1800" dirty="0">
                <a:sym typeface="Wingdings" panose="05000000000000000000" pitchFamily="2" charset="2"/>
              </a:rPr>
              <a:t>moty_stats3  </a:t>
            </a:r>
            <a:r>
              <a:rPr lang="en-US" sz="1800" dirty="0" err="1">
                <a:sym typeface="Wingdings" panose="05000000000000000000" pitchFamily="2" charset="2"/>
              </a:rPr>
              <a:t>month_num_plot</a:t>
            </a:r>
            <a:r>
              <a:rPr lang="en-US" sz="1800" dirty="0">
                <a:sym typeface="Wingdings" panose="05000000000000000000" pitchFamily="2" charset="2"/>
              </a:rPr>
              <a:t> (</a:t>
            </a:r>
            <a:r>
              <a:rPr lang="en-US" sz="1800" dirty="0"/>
              <a:t>problem</a:t>
            </a:r>
            <a:r>
              <a:rPr lang="en-US" sz="1800" dirty="0">
                <a:sym typeface="Wingdings" panose="05000000000000000000" pitchFamily="2" charset="2"/>
              </a:rPr>
              <a:t> #4b)</a:t>
            </a:r>
          </a:p>
          <a:p>
            <a:pPr marL="2457450" lvl="4" indent="-285750">
              <a:lnSpc>
                <a:spcPct val="120000"/>
              </a:lnSpc>
            </a:pPr>
            <a:r>
              <a:rPr lang="en-US" sz="1800" dirty="0">
                <a:sym typeface="Wingdings" panose="05000000000000000000" pitchFamily="2" charset="2"/>
              </a:rPr>
              <a:t>type_stats1</a:t>
            </a:r>
          </a:p>
          <a:p>
            <a:pPr marL="2457450" lvl="4" indent="-285750">
              <a:lnSpc>
                <a:spcPct val="120000"/>
              </a:lnSpc>
            </a:pPr>
            <a:r>
              <a:rPr lang="en-US" sz="1800" dirty="0">
                <a:sym typeface="Wingdings" panose="05000000000000000000" pitchFamily="2" charset="2"/>
              </a:rPr>
              <a:t>type_stats2  </a:t>
            </a:r>
            <a:r>
              <a:rPr lang="en-US" sz="1800" dirty="0" err="1">
                <a:sym typeface="Wingdings" panose="05000000000000000000" pitchFamily="2" charset="2"/>
              </a:rPr>
              <a:t>type_num_plot</a:t>
            </a:r>
            <a:r>
              <a:rPr lang="en-US" sz="1800" dirty="0">
                <a:sym typeface="Wingdings" panose="05000000000000000000" pitchFamily="2" charset="2"/>
              </a:rPr>
              <a:t> (</a:t>
            </a:r>
            <a:r>
              <a:rPr lang="en-US" sz="1800" dirty="0"/>
              <a:t>problem</a:t>
            </a:r>
            <a:r>
              <a:rPr lang="en-US" sz="1800" dirty="0">
                <a:sym typeface="Wingdings" panose="05000000000000000000" pitchFamily="2" charset="2"/>
              </a:rPr>
              <a:t> #5b)</a:t>
            </a:r>
            <a:endParaRPr lang="en-US" sz="1800" dirty="0"/>
          </a:p>
        </p:txBody>
      </p:sp>
      <p:sp>
        <p:nvSpPr>
          <p:cNvPr id="4" name="Slide Number Placeholder 3">
            <a:extLst>
              <a:ext uri="{FF2B5EF4-FFF2-40B4-BE49-F238E27FC236}">
                <a16:creationId xmlns:a16="http://schemas.microsoft.com/office/drawing/2014/main" id="{6ABC3653-9927-5C22-B9DE-7743D26093DD}"/>
              </a:ext>
            </a:extLst>
          </p:cNvPr>
          <p:cNvSpPr>
            <a:spLocks noGrp="1"/>
          </p:cNvSpPr>
          <p:nvPr>
            <p:ph type="sldNum" sz="quarter" idx="12"/>
          </p:nvPr>
        </p:nvSpPr>
        <p:spPr/>
        <p:txBody>
          <a:bodyPr/>
          <a:lstStyle/>
          <a:p>
            <a:fld id="{B5CEABB6-07DC-46E8-9B57-56EC44A396E5}" type="slidenum">
              <a:rPr lang="en-US" smtClean="0"/>
              <a:pPr/>
              <a:t>64</a:t>
            </a:fld>
            <a:endParaRPr lang="en-US" dirty="0"/>
          </a:p>
        </p:txBody>
      </p:sp>
    </p:spTree>
    <p:extLst>
      <p:ext uri="{BB962C8B-B14F-4D97-AF65-F5344CB8AC3E}">
        <p14:creationId xmlns:p14="http://schemas.microsoft.com/office/powerpoint/2010/main" val="956118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4F41-8D04-C30C-3497-4529C153A894}"/>
              </a:ext>
            </a:extLst>
          </p:cNvPr>
          <p:cNvSpPr>
            <a:spLocks noGrp="1"/>
          </p:cNvSpPr>
          <p:nvPr>
            <p:ph type="title"/>
          </p:nvPr>
        </p:nvSpPr>
        <p:spPr/>
        <p:txBody>
          <a:bodyPr/>
          <a:lstStyle/>
          <a:p>
            <a:r>
              <a:rPr lang="en-US" dirty="0"/>
              <a:t>Object Dictionary – Part 2</a:t>
            </a:r>
          </a:p>
        </p:txBody>
      </p:sp>
      <p:sp>
        <p:nvSpPr>
          <p:cNvPr id="3" name="Text Placeholder 2">
            <a:extLst>
              <a:ext uri="{FF2B5EF4-FFF2-40B4-BE49-F238E27FC236}">
                <a16:creationId xmlns:a16="http://schemas.microsoft.com/office/drawing/2014/main" id="{0FEF5E0B-3C9E-7E7E-96FD-3E41C4E9F9F6}"/>
              </a:ext>
            </a:extLst>
          </p:cNvPr>
          <p:cNvSpPr>
            <a:spLocks noGrp="1"/>
          </p:cNvSpPr>
          <p:nvPr>
            <p:ph type="body" sz="quarter" idx="13"/>
          </p:nvPr>
        </p:nvSpPr>
        <p:spPr>
          <a:xfrm>
            <a:off x="435863" y="2072640"/>
            <a:ext cx="5105401" cy="4383024"/>
          </a:xfrm>
        </p:spPr>
        <p:txBody>
          <a:bodyPr>
            <a:normAutofit fontScale="92500" lnSpcReduction="10000"/>
          </a:bodyPr>
          <a:lstStyle/>
          <a:p>
            <a:pPr marL="571500" indent="-342900">
              <a:lnSpc>
                <a:spcPct val="120000"/>
              </a:lnSpc>
              <a:spcAft>
                <a:spcPts val="0"/>
              </a:spcAft>
              <a:buFont typeface="Wingdings" panose="05000000000000000000" pitchFamily="2" charset="2"/>
              <a:buChar char="Ø"/>
            </a:pPr>
            <a:r>
              <a:rPr lang="en-US" sz="1400" dirty="0" err="1"/>
              <a:t>bdfinal</a:t>
            </a:r>
            <a:endParaRPr lang="en-US" sz="1400" dirty="0"/>
          </a:p>
          <a:p>
            <a:pPr marL="1143000" lvl="1">
              <a:lnSpc>
                <a:spcPct val="120000"/>
              </a:lnSpc>
              <a:buFont typeface="Wingdings" panose="05000000000000000000" pitchFamily="2" charset="2"/>
              <a:buChar char="Ø"/>
            </a:pPr>
            <a:r>
              <a:rPr lang="en-US" sz="1400" dirty="0" err="1"/>
              <a:t>casualset</a:t>
            </a:r>
            <a:endParaRPr lang="en-US" sz="1400" dirty="0"/>
          </a:p>
          <a:p>
            <a:pPr lvl="2" indent="0">
              <a:lnSpc>
                <a:spcPct val="120000"/>
              </a:lnSpc>
              <a:spcBef>
                <a:spcPts val="0"/>
              </a:spcBef>
            </a:pPr>
            <a:r>
              <a:rPr lang="en-US" sz="1400" dirty="0" err="1"/>
              <a:t>crideset</a:t>
            </a:r>
            <a:r>
              <a:rPr lang="en-US" sz="1400" dirty="0"/>
              <a:t> </a:t>
            </a:r>
            <a:r>
              <a:rPr lang="en-US" sz="1400" dirty="0">
                <a:sym typeface="Wingdings" panose="05000000000000000000" pitchFamily="2" charset="2"/>
              </a:rPr>
              <a:t> </a:t>
            </a:r>
            <a:r>
              <a:rPr lang="en-US" sz="1400" dirty="0" err="1">
                <a:sym typeface="Wingdings" panose="05000000000000000000" pitchFamily="2" charset="2"/>
              </a:rPr>
              <a:t>casualridemode</a:t>
            </a:r>
            <a:endParaRPr lang="en-US" sz="1400" dirty="0"/>
          </a:p>
          <a:p>
            <a:pPr lvl="2" indent="0">
              <a:lnSpc>
                <a:spcPct val="120000"/>
              </a:lnSpc>
              <a:spcBef>
                <a:spcPts val="0"/>
              </a:spcBef>
            </a:pPr>
            <a:r>
              <a:rPr lang="en-US" sz="1400" dirty="0"/>
              <a:t>cdayset1 </a:t>
            </a:r>
            <a:r>
              <a:rPr lang="en-US" sz="1400" dirty="0">
                <a:sym typeface="Wingdings" panose="05000000000000000000" pitchFamily="2" charset="2"/>
              </a:rPr>
              <a:t> </a:t>
            </a:r>
            <a:r>
              <a:rPr lang="en-US" sz="1400" dirty="0" err="1">
                <a:sym typeface="Wingdings" panose="05000000000000000000" pitchFamily="2" charset="2"/>
              </a:rPr>
              <a:t>casualdaymode</a:t>
            </a:r>
            <a:endParaRPr lang="en-US" sz="1400" dirty="0"/>
          </a:p>
          <a:p>
            <a:pPr lvl="2" indent="0">
              <a:lnSpc>
                <a:spcPct val="120000"/>
              </a:lnSpc>
              <a:spcBef>
                <a:spcPts val="0"/>
              </a:spcBef>
            </a:pPr>
            <a:r>
              <a:rPr lang="en-US" sz="1400" dirty="0"/>
              <a:t>cdayset2 </a:t>
            </a:r>
          </a:p>
          <a:p>
            <a:pPr lvl="3" indent="0">
              <a:lnSpc>
                <a:spcPct val="120000"/>
              </a:lnSpc>
              <a:spcBef>
                <a:spcPts val="0"/>
              </a:spcBef>
            </a:pPr>
            <a:r>
              <a:rPr lang="en-US" sz="1400" dirty="0" err="1"/>
              <a:t>cdotw_stats</a:t>
            </a:r>
            <a:r>
              <a:rPr lang="en-US" sz="1400" dirty="0"/>
              <a:t> (problem #2a)</a:t>
            </a:r>
          </a:p>
          <a:p>
            <a:pPr lvl="2" indent="0">
              <a:lnSpc>
                <a:spcPct val="120000"/>
              </a:lnSpc>
              <a:spcBef>
                <a:spcPts val="0"/>
              </a:spcBef>
            </a:pPr>
            <a:r>
              <a:rPr lang="en-US" sz="1400" dirty="0"/>
              <a:t>cseasonset1 </a:t>
            </a:r>
            <a:r>
              <a:rPr lang="en-US" sz="1400" dirty="0">
                <a:sym typeface="Wingdings" panose="05000000000000000000" pitchFamily="2" charset="2"/>
              </a:rPr>
              <a:t> </a:t>
            </a:r>
            <a:r>
              <a:rPr lang="en-US" sz="1400" dirty="0" err="1">
                <a:sym typeface="Wingdings" panose="05000000000000000000" pitchFamily="2" charset="2"/>
              </a:rPr>
              <a:t>casualseasonmode</a:t>
            </a:r>
            <a:endParaRPr lang="en-US" sz="1400" dirty="0">
              <a:sym typeface="Wingdings" panose="05000000000000000000" pitchFamily="2" charset="2"/>
            </a:endParaRPr>
          </a:p>
          <a:p>
            <a:pPr lvl="2" indent="0">
              <a:lnSpc>
                <a:spcPct val="120000"/>
              </a:lnSpc>
              <a:spcBef>
                <a:spcPts val="0"/>
              </a:spcBef>
            </a:pPr>
            <a:r>
              <a:rPr lang="en-US" sz="1400" dirty="0"/>
              <a:t>cseasonset2</a:t>
            </a:r>
          </a:p>
          <a:p>
            <a:pPr lvl="3" indent="0">
              <a:lnSpc>
                <a:spcPct val="120000"/>
              </a:lnSpc>
              <a:spcBef>
                <a:spcPts val="0"/>
              </a:spcBef>
            </a:pPr>
            <a:r>
              <a:rPr lang="en-US" sz="1400" dirty="0" err="1"/>
              <a:t>csoty_stats</a:t>
            </a:r>
            <a:r>
              <a:rPr lang="en-US" sz="1400" dirty="0"/>
              <a:t> (problem #3a)</a:t>
            </a:r>
          </a:p>
          <a:p>
            <a:pPr lvl="2" indent="0">
              <a:lnSpc>
                <a:spcPct val="120000"/>
              </a:lnSpc>
              <a:spcBef>
                <a:spcPts val="0"/>
              </a:spcBef>
            </a:pPr>
            <a:r>
              <a:rPr lang="en-US" sz="1400" dirty="0"/>
              <a:t>cmonthset1 </a:t>
            </a:r>
            <a:r>
              <a:rPr lang="en-US" sz="1400" dirty="0">
                <a:sym typeface="Wingdings" panose="05000000000000000000" pitchFamily="2" charset="2"/>
              </a:rPr>
              <a:t> </a:t>
            </a:r>
            <a:r>
              <a:rPr lang="en-US" sz="1400" dirty="0" err="1">
                <a:sym typeface="Wingdings" panose="05000000000000000000" pitchFamily="2" charset="2"/>
              </a:rPr>
              <a:t>casualmonthmode</a:t>
            </a:r>
            <a:endParaRPr lang="en-US" sz="1400" dirty="0">
              <a:sym typeface="Wingdings" panose="05000000000000000000" pitchFamily="2" charset="2"/>
            </a:endParaRPr>
          </a:p>
          <a:p>
            <a:pPr lvl="2" indent="0">
              <a:lnSpc>
                <a:spcPct val="120000"/>
              </a:lnSpc>
              <a:spcBef>
                <a:spcPts val="0"/>
              </a:spcBef>
            </a:pPr>
            <a:r>
              <a:rPr lang="en-US" sz="1400" dirty="0">
                <a:sym typeface="Wingdings" panose="05000000000000000000" pitchFamily="2" charset="2"/>
              </a:rPr>
              <a:t>cmonthset2</a:t>
            </a:r>
          </a:p>
          <a:p>
            <a:pPr lvl="3" indent="0">
              <a:lnSpc>
                <a:spcPct val="120000"/>
              </a:lnSpc>
              <a:spcBef>
                <a:spcPts val="0"/>
              </a:spcBef>
            </a:pPr>
            <a:r>
              <a:rPr lang="en-US" sz="1400" dirty="0" err="1">
                <a:sym typeface="Wingdings" panose="05000000000000000000" pitchFamily="2" charset="2"/>
              </a:rPr>
              <a:t>cmoty_stats</a:t>
            </a:r>
            <a:r>
              <a:rPr lang="en-US" sz="1400" dirty="0">
                <a:sym typeface="Wingdings" panose="05000000000000000000" pitchFamily="2" charset="2"/>
              </a:rPr>
              <a:t> (</a:t>
            </a:r>
            <a:r>
              <a:rPr lang="en-US" sz="1400" dirty="0"/>
              <a:t>problem</a:t>
            </a:r>
            <a:r>
              <a:rPr lang="en-US" sz="1400" dirty="0">
                <a:sym typeface="Wingdings" panose="05000000000000000000" pitchFamily="2" charset="2"/>
              </a:rPr>
              <a:t> #4a)</a:t>
            </a:r>
          </a:p>
          <a:p>
            <a:pPr lvl="2" indent="0">
              <a:lnSpc>
                <a:spcPct val="120000"/>
              </a:lnSpc>
              <a:spcBef>
                <a:spcPts val="0"/>
              </a:spcBef>
            </a:pPr>
            <a:r>
              <a:rPr lang="en-US" sz="1400" dirty="0">
                <a:sym typeface="Wingdings" panose="05000000000000000000" pitchFamily="2" charset="2"/>
              </a:rPr>
              <a:t>ctypeset1  </a:t>
            </a:r>
            <a:r>
              <a:rPr lang="en-US" sz="1400" dirty="0" err="1">
                <a:sym typeface="Wingdings" panose="05000000000000000000" pitchFamily="2" charset="2"/>
              </a:rPr>
              <a:t>casualtypemode</a:t>
            </a:r>
            <a:endParaRPr lang="en-US" sz="1400" dirty="0">
              <a:sym typeface="Wingdings" panose="05000000000000000000" pitchFamily="2" charset="2"/>
            </a:endParaRPr>
          </a:p>
          <a:p>
            <a:pPr lvl="2" indent="0">
              <a:lnSpc>
                <a:spcPct val="120000"/>
              </a:lnSpc>
              <a:spcBef>
                <a:spcPts val="0"/>
              </a:spcBef>
            </a:pPr>
            <a:r>
              <a:rPr lang="en-US" sz="1400" dirty="0">
                <a:sym typeface="Wingdings" panose="05000000000000000000" pitchFamily="2" charset="2"/>
              </a:rPr>
              <a:t>ctypeset2</a:t>
            </a:r>
          </a:p>
          <a:p>
            <a:pPr lvl="3" indent="0">
              <a:lnSpc>
                <a:spcPct val="120000"/>
              </a:lnSpc>
              <a:spcBef>
                <a:spcPts val="0"/>
              </a:spcBef>
            </a:pPr>
            <a:r>
              <a:rPr lang="en-US" sz="1400" dirty="0" err="1">
                <a:sym typeface="Wingdings" panose="05000000000000000000" pitchFamily="2" charset="2"/>
              </a:rPr>
              <a:t>ctype_stats</a:t>
            </a:r>
            <a:r>
              <a:rPr lang="en-US" sz="1400" dirty="0">
                <a:sym typeface="Wingdings" panose="05000000000000000000" pitchFamily="2" charset="2"/>
              </a:rPr>
              <a:t> (</a:t>
            </a:r>
            <a:r>
              <a:rPr lang="en-US" sz="1400" dirty="0"/>
              <a:t>problem</a:t>
            </a:r>
            <a:r>
              <a:rPr lang="en-US" sz="1400" dirty="0">
                <a:sym typeface="Wingdings" panose="05000000000000000000" pitchFamily="2" charset="2"/>
              </a:rPr>
              <a:t> #5a)</a:t>
            </a:r>
          </a:p>
          <a:p>
            <a:pPr lvl="2" indent="0">
              <a:lnSpc>
                <a:spcPct val="120000"/>
              </a:lnSpc>
              <a:spcBef>
                <a:spcPts val="0"/>
              </a:spcBef>
            </a:pPr>
            <a:r>
              <a:rPr lang="en-US" sz="1400" dirty="0" err="1"/>
              <a:t>top_ten_cas</a:t>
            </a:r>
            <a:r>
              <a:rPr lang="en-US" sz="1400" dirty="0"/>
              <a:t> </a:t>
            </a:r>
            <a:r>
              <a:rPr lang="en-US" sz="1400" dirty="0">
                <a:sym typeface="Wingdings" panose="05000000000000000000" pitchFamily="2" charset="2"/>
              </a:rPr>
              <a:t> </a:t>
            </a:r>
            <a:r>
              <a:rPr lang="en-US" sz="1400" dirty="0" err="1">
                <a:sym typeface="Wingdings" panose="05000000000000000000" pitchFamily="2" charset="2"/>
              </a:rPr>
              <a:t>top_ten_cstart</a:t>
            </a:r>
            <a:r>
              <a:rPr lang="en-US" sz="1400" dirty="0">
                <a:sym typeface="Wingdings" panose="05000000000000000000" pitchFamily="2" charset="2"/>
              </a:rPr>
              <a:t> (</a:t>
            </a:r>
            <a:r>
              <a:rPr lang="en-US" sz="1400" dirty="0"/>
              <a:t>problem</a:t>
            </a:r>
            <a:r>
              <a:rPr lang="en-US" sz="1400" dirty="0">
                <a:sym typeface="Wingdings" panose="05000000000000000000" pitchFamily="2" charset="2"/>
              </a:rPr>
              <a:t> #6b)</a:t>
            </a:r>
          </a:p>
          <a:p>
            <a:pPr lvl="2" indent="0">
              <a:lnSpc>
                <a:spcPct val="120000"/>
              </a:lnSpc>
              <a:spcBef>
                <a:spcPts val="0"/>
              </a:spcBef>
            </a:pPr>
            <a:r>
              <a:rPr lang="en-US" sz="1400" dirty="0" err="1"/>
              <a:t>top_ten_cae</a:t>
            </a:r>
            <a:r>
              <a:rPr lang="en-US" sz="1400" dirty="0"/>
              <a:t> </a:t>
            </a:r>
            <a:r>
              <a:rPr lang="en-US" sz="1400" dirty="0">
                <a:sym typeface="Wingdings" panose="05000000000000000000" pitchFamily="2" charset="2"/>
              </a:rPr>
              <a:t> </a:t>
            </a:r>
            <a:r>
              <a:rPr lang="en-US" sz="1400" dirty="0" err="1">
                <a:sym typeface="Wingdings" panose="05000000000000000000" pitchFamily="2" charset="2"/>
              </a:rPr>
              <a:t>top_ten_cend</a:t>
            </a:r>
            <a:r>
              <a:rPr lang="en-US" sz="1400" dirty="0">
                <a:sym typeface="Wingdings" panose="05000000000000000000" pitchFamily="2" charset="2"/>
              </a:rPr>
              <a:t> (</a:t>
            </a:r>
            <a:r>
              <a:rPr lang="en-US" sz="1400" dirty="0"/>
              <a:t>problem</a:t>
            </a:r>
            <a:r>
              <a:rPr lang="en-US" sz="1400" dirty="0">
                <a:sym typeface="Wingdings" panose="05000000000000000000" pitchFamily="2" charset="2"/>
              </a:rPr>
              <a:t> #6b)</a:t>
            </a:r>
          </a:p>
          <a:p>
            <a:pPr lvl="3" indent="0">
              <a:lnSpc>
                <a:spcPct val="120000"/>
              </a:lnSpc>
              <a:spcBef>
                <a:spcPts val="0"/>
              </a:spcBef>
            </a:pPr>
            <a:r>
              <a:rPr lang="en-US" sz="1400" dirty="0">
                <a:sym typeface="Wingdings" panose="05000000000000000000" pitchFamily="2" charset="2"/>
              </a:rPr>
              <a:t> </a:t>
            </a:r>
            <a:r>
              <a:rPr lang="en-US" sz="1400" dirty="0" err="1">
                <a:sym typeface="Wingdings" panose="05000000000000000000" pitchFamily="2" charset="2"/>
              </a:rPr>
              <a:t>top_ten_cstart</a:t>
            </a:r>
            <a:r>
              <a:rPr lang="en-US" sz="1400" dirty="0">
                <a:sym typeface="Wingdings" panose="05000000000000000000" pitchFamily="2" charset="2"/>
              </a:rPr>
              <a:t> </a:t>
            </a:r>
            <a:r>
              <a:rPr lang="en-US" sz="1400" b="1" dirty="0">
                <a:sym typeface="Wingdings" panose="05000000000000000000" pitchFamily="2" charset="2"/>
              </a:rPr>
              <a:t>+</a:t>
            </a:r>
            <a:r>
              <a:rPr lang="en-US" sz="1400" dirty="0">
                <a:sym typeface="Wingdings" panose="05000000000000000000" pitchFamily="2" charset="2"/>
              </a:rPr>
              <a:t> </a:t>
            </a:r>
            <a:r>
              <a:rPr lang="en-US" sz="1400" dirty="0" err="1">
                <a:sym typeface="Wingdings" panose="05000000000000000000" pitchFamily="2" charset="2"/>
              </a:rPr>
              <a:t>top_ten_cend</a:t>
            </a:r>
            <a:r>
              <a:rPr lang="en-US" sz="1400" dirty="0">
                <a:sym typeface="Wingdings" panose="05000000000000000000" pitchFamily="2" charset="2"/>
              </a:rPr>
              <a:t>  </a:t>
            </a:r>
            <a:r>
              <a:rPr lang="en-US" sz="1400" dirty="0" err="1">
                <a:sym typeface="Wingdings" panose="05000000000000000000" pitchFamily="2" charset="2"/>
              </a:rPr>
              <a:t>top_ten_overallc</a:t>
            </a:r>
            <a:r>
              <a:rPr lang="en-US" sz="1400" dirty="0">
                <a:sym typeface="Wingdings" panose="05000000000000000000" pitchFamily="2" charset="2"/>
              </a:rPr>
              <a:t> (</a:t>
            </a:r>
            <a:r>
              <a:rPr lang="en-US" sz="1400" dirty="0"/>
              <a:t>problem</a:t>
            </a:r>
            <a:r>
              <a:rPr lang="en-US" sz="1400" dirty="0">
                <a:sym typeface="Wingdings" panose="05000000000000000000" pitchFamily="2" charset="2"/>
              </a:rPr>
              <a:t> #6b)</a:t>
            </a:r>
            <a:endParaRPr lang="en-US" sz="1400" dirty="0"/>
          </a:p>
          <a:p>
            <a:pPr lvl="1" indent="0">
              <a:lnSpc>
                <a:spcPct val="120000"/>
              </a:lnSpc>
              <a:spcBef>
                <a:spcPts val="0"/>
              </a:spcBef>
            </a:pPr>
            <a:endParaRPr lang="en-US" sz="1400" dirty="0"/>
          </a:p>
        </p:txBody>
      </p:sp>
      <p:sp>
        <p:nvSpPr>
          <p:cNvPr id="4" name="Slide Number Placeholder 3">
            <a:extLst>
              <a:ext uri="{FF2B5EF4-FFF2-40B4-BE49-F238E27FC236}">
                <a16:creationId xmlns:a16="http://schemas.microsoft.com/office/drawing/2014/main" id="{6ABC3653-9927-5C22-B9DE-7743D26093DD}"/>
              </a:ext>
            </a:extLst>
          </p:cNvPr>
          <p:cNvSpPr>
            <a:spLocks noGrp="1"/>
          </p:cNvSpPr>
          <p:nvPr>
            <p:ph type="sldNum" sz="quarter" idx="12"/>
          </p:nvPr>
        </p:nvSpPr>
        <p:spPr/>
        <p:txBody>
          <a:bodyPr/>
          <a:lstStyle/>
          <a:p>
            <a:fld id="{B5CEABB6-07DC-46E8-9B57-56EC44A396E5}" type="slidenum">
              <a:rPr lang="en-US" smtClean="0"/>
              <a:pPr/>
              <a:t>65</a:t>
            </a:fld>
            <a:endParaRPr lang="en-US" dirty="0"/>
          </a:p>
        </p:txBody>
      </p:sp>
      <p:sp>
        <p:nvSpPr>
          <p:cNvPr id="5" name="Text Placeholder 2">
            <a:extLst>
              <a:ext uri="{FF2B5EF4-FFF2-40B4-BE49-F238E27FC236}">
                <a16:creationId xmlns:a16="http://schemas.microsoft.com/office/drawing/2014/main" id="{0875EA17-7805-D791-ABB9-471CDBED9406}"/>
              </a:ext>
            </a:extLst>
          </p:cNvPr>
          <p:cNvSpPr txBox="1">
            <a:spLocks/>
          </p:cNvSpPr>
          <p:nvPr/>
        </p:nvSpPr>
        <p:spPr>
          <a:xfrm>
            <a:off x="4611985" y="2072640"/>
            <a:ext cx="5105401" cy="43830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ts val="24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8001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4pPr>
            <a:lvl5pPr marL="21717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342900">
              <a:lnSpc>
                <a:spcPct val="120000"/>
              </a:lnSpc>
              <a:spcAft>
                <a:spcPts val="0"/>
              </a:spcAft>
              <a:buFont typeface="Wingdings" panose="05000000000000000000" pitchFamily="2" charset="2"/>
              <a:buChar char="Ø"/>
            </a:pPr>
            <a:r>
              <a:rPr lang="en-US" sz="1400" dirty="0" err="1"/>
              <a:t>bdfinal</a:t>
            </a:r>
            <a:endParaRPr lang="en-US" sz="1400" dirty="0"/>
          </a:p>
          <a:p>
            <a:pPr marL="1143000" lvl="1">
              <a:lnSpc>
                <a:spcPct val="120000"/>
              </a:lnSpc>
              <a:buFont typeface="Wingdings" panose="05000000000000000000" pitchFamily="2" charset="2"/>
              <a:buChar char="Ø"/>
            </a:pPr>
            <a:r>
              <a:rPr lang="en-US" sz="1400" dirty="0" err="1"/>
              <a:t>memberset</a:t>
            </a:r>
            <a:endParaRPr lang="en-US" sz="1400" dirty="0"/>
          </a:p>
          <a:p>
            <a:pPr lvl="2" indent="0">
              <a:lnSpc>
                <a:spcPct val="120000"/>
              </a:lnSpc>
              <a:spcBef>
                <a:spcPts val="0"/>
              </a:spcBef>
            </a:pPr>
            <a:r>
              <a:rPr lang="en-US" sz="1400" dirty="0" err="1"/>
              <a:t>mrideset</a:t>
            </a:r>
            <a:r>
              <a:rPr lang="en-US" sz="1400" dirty="0"/>
              <a:t> </a:t>
            </a:r>
            <a:r>
              <a:rPr lang="en-US" sz="1400" dirty="0">
                <a:sym typeface="Wingdings" panose="05000000000000000000" pitchFamily="2" charset="2"/>
              </a:rPr>
              <a:t> </a:t>
            </a:r>
            <a:r>
              <a:rPr lang="en-US" sz="1400" dirty="0" err="1">
                <a:sym typeface="Wingdings" panose="05000000000000000000" pitchFamily="2" charset="2"/>
              </a:rPr>
              <a:t>memberridemode</a:t>
            </a:r>
            <a:endParaRPr lang="en-US" sz="1400" dirty="0"/>
          </a:p>
          <a:p>
            <a:pPr lvl="2" indent="0">
              <a:lnSpc>
                <a:spcPct val="120000"/>
              </a:lnSpc>
              <a:spcBef>
                <a:spcPts val="0"/>
              </a:spcBef>
            </a:pPr>
            <a:r>
              <a:rPr lang="en-US" sz="1400" dirty="0"/>
              <a:t>mdayset1 </a:t>
            </a:r>
            <a:r>
              <a:rPr lang="en-US" sz="1400" dirty="0">
                <a:sym typeface="Wingdings" panose="05000000000000000000" pitchFamily="2" charset="2"/>
              </a:rPr>
              <a:t> </a:t>
            </a:r>
            <a:r>
              <a:rPr lang="en-US" sz="1400" dirty="0" err="1">
                <a:sym typeface="Wingdings" panose="05000000000000000000" pitchFamily="2" charset="2"/>
              </a:rPr>
              <a:t>memberdaymode</a:t>
            </a:r>
            <a:endParaRPr lang="en-US" sz="1400" dirty="0"/>
          </a:p>
          <a:p>
            <a:pPr lvl="2" indent="0">
              <a:lnSpc>
                <a:spcPct val="120000"/>
              </a:lnSpc>
              <a:spcBef>
                <a:spcPts val="0"/>
              </a:spcBef>
            </a:pPr>
            <a:r>
              <a:rPr lang="en-US" sz="1400" dirty="0"/>
              <a:t>mdayset2 </a:t>
            </a:r>
          </a:p>
          <a:p>
            <a:pPr lvl="3" indent="0">
              <a:lnSpc>
                <a:spcPct val="120000"/>
              </a:lnSpc>
              <a:spcBef>
                <a:spcPts val="0"/>
              </a:spcBef>
            </a:pPr>
            <a:r>
              <a:rPr lang="en-US" sz="1400" dirty="0" err="1"/>
              <a:t>mdotw_stats</a:t>
            </a:r>
            <a:r>
              <a:rPr lang="en-US" sz="1400" dirty="0"/>
              <a:t> (problem #2a)</a:t>
            </a:r>
          </a:p>
          <a:p>
            <a:pPr lvl="2" indent="0">
              <a:lnSpc>
                <a:spcPct val="120000"/>
              </a:lnSpc>
              <a:spcBef>
                <a:spcPts val="0"/>
              </a:spcBef>
            </a:pPr>
            <a:r>
              <a:rPr lang="en-US" sz="1400" dirty="0"/>
              <a:t>mseasonset1 </a:t>
            </a:r>
            <a:r>
              <a:rPr lang="en-US" sz="1400" dirty="0">
                <a:sym typeface="Wingdings" panose="05000000000000000000" pitchFamily="2" charset="2"/>
              </a:rPr>
              <a:t> </a:t>
            </a:r>
            <a:r>
              <a:rPr lang="en-US" sz="1400" dirty="0" err="1">
                <a:sym typeface="Wingdings" panose="05000000000000000000" pitchFamily="2" charset="2"/>
              </a:rPr>
              <a:t>memberseasonmode</a:t>
            </a:r>
            <a:endParaRPr lang="en-US" sz="1400" dirty="0">
              <a:sym typeface="Wingdings" panose="05000000000000000000" pitchFamily="2" charset="2"/>
            </a:endParaRPr>
          </a:p>
          <a:p>
            <a:pPr lvl="2" indent="0">
              <a:lnSpc>
                <a:spcPct val="120000"/>
              </a:lnSpc>
              <a:spcBef>
                <a:spcPts val="0"/>
              </a:spcBef>
            </a:pPr>
            <a:r>
              <a:rPr lang="en-US" sz="1400" dirty="0"/>
              <a:t>mseasonset2</a:t>
            </a:r>
          </a:p>
          <a:p>
            <a:pPr lvl="3" indent="0">
              <a:lnSpc>
                <a:spcPct val="120000"/>
              </a:lnSpc>
              <a:spcBef>
                <a:spcPts val="0"/>
              </a:spcBef>
            </a:pPr>
            <a:r>
              <a:rPr lang="en-US" sz="1400" dirty="0" err="1"/>
              <a:t>msoty_stats</a:t>
            </a:r>
            <a:r>
              <a:rPr lang="en-US" sz="1400" dirty="0"/>
              <a:t> (problem #3a)</a:t>
            </a:r>
          </a:p>
          <a:p>
            <a:pPr lvl="2" indent="0">
              <a:lnSpc>
                <a:spcPct val="120000"/>
              </a:lnSpc>
              <a:spcBef>
                <a:spcPts val="0"/>
              </a:spcBef>
            </a:pPr>
            <a:r>
              <a:rPr lang="en-US" sz="1400" dirty="0"/>
              <a:t>mmonthset1 </a:t>
            </a:r>
            <a:r>
              <a:rPr lang="en-US" sz="1400" dirty="0">
                <a:sym typeface="Wingdings" panose="05000000000000000000" pitchFamily="2" charset="2"/>
              </a:rPr>
              <a:t> </a:t>
            </a:r>
            <a:r>
              <a:rPr lang="en-US" sz="1400" dirty="0" err="1">
                <a:sym typeface="Wingdings" panose="05000000000000000000" pitchFamily="2" charset="2"/>
              </a:rPr>
              <a:t>membermonthmode</a:t>
            </a:r>
            <a:endParaRPr lang="en-US" sz="1400" dirty="0">
              <a:sym typeface="Wingdings" panose="05000000000000000000" pitchFamily="2" charset="2"/>
            </a:endParaRPr>
          </a:p>
          <a:p>
            <a:pPr lvl="2" indent="0">
              <a:lnSpc>
                <a:spcPct val="120000"/>
              </a:lnSpc>
              <a:spcBef>
                <a:spcPts val="0"/>
              </a:spcBef>
            </a:pPr>
            <a:r>
              <a:rPr lang="en-US" sz="1400" dirty="0">
                <a:sym typeface="Wingdings" panose="05000000000000000000" pitchFamily="2" charset="2"/>
              </a:rPr>
              <a:t>mmonthset2</a:t>
            </a:r>
          </a:p>
          <a:p>
            <a:pPr lvl="3" indent="0">
              <a:lnSpc>
                <a:spcPct val="120000"/>
              </a:lnSpc>
              <a:spcBef>
                <a:spcPts val="0"/>
              </a:spcBef>
            </a:pPr>
            <a:r>
              <a:rPr lang="en-US" sz="1400" dirty="0" err="1">
                <a:sym typeface="Wingdings" panose="05000000000000000000" pitchFamily="2" charset="2"/>
              </a:rPr>
              <a:t>mmoty_stats</a:t>
            </a:r>
            <a:r>
              <a:rPr lang="en-US" sz="1400" dirty="0">
                <a:sym typeface="Wingdings" panose="05000000000000000000" pitchFamily="2" charset="2"/>
              </a:rPr>
              <a:t> (</a:t>
            </a:r>
            <a:r>
              <a:rPr lang="en-US" sz="1400" dirty="0"/>
              <a:t>problem</a:t>
            </a:r>
            <a:r>
              <a:rPr lang="en-US" sz="1400" dirty="0">
                <a:sym typeface="Wingdings" panose="05000000000000000000" pitchFamily="2" charset="2"/>
              </a:rPr>
              <a:t> #4a)</a:t>
            </a:r>
          </a:p>
          <a:p>
            <a:pPr lvl="2" indent="0">
              <a:lnSpc>
                <a:spcPct val="120000"/>
              </a:lnSpc>
              <a:spcBef>
                <a:spcPts val="0"/>
              </a:spcBef>
            </a:pPr>
            <a:r>
              <a:rPr lang="en-US" sz="1400" dirty="0">
                <a:sym typeface="Wingdings" panose="05000000000000000000" pitchFamily="2" charset="2"/>
              </a:rPr>
              <a:t>mtypeset1  </a:t>
            </a:r>
            <a:r>
              <a:rPr lang="en-US" sz="1400" dirty="0" err="1">
                <a:sym typeface="Wingdings" panose="05000000000000000000" pitchFamily="2" charset="2"/>
              </a:rPr>
              <a:t>membertypemode</a:t>
            </a:r>
            <a:endParaRPr lang="en-US" sz="1400" dirty="0">
              <a:sym typeface="Wingdings" panose="05000000000000000000" pitchFamily="2" charset="2"/>
            </a:endParaRPr>
          </a:p>
          <a:p>
            <a:pPr lvl="2" indent="0">
              <a:lnSpc>
                <a:spcPct val="120000"/>
              </a:lnSpc>
              <a:spcBef>
                <a:spcPts val="0"/>
              </a:spcBef>
            </a:pPr>
            <a:r>
              <a:rPr lang="en-US" sz="1400" dirty="0">
                <a:sym typeface="Wingdings" panose="05000000000000000000" pitchFamily="2" charset="2"/>
              </a:rPr>
              <a:t>mtypeset2</a:t>
            </a:r>
          </a:p>
          <a:p>
            <a:pPr lvl="3" indent="0">
              <a:lnSpc>
                <a:spcPct val="120000"/>
              </a:lnSpc>
              <a:spcBef>
                <a:spcPts val="0"/>
              </a:spcBef>
            </a:pPr>
            <a:r>
              <a:rPr lang="en-US" sz="1400" dirty="0" err="1">
                <a:sym typeface="Wingdings" panose="05000000000000000000" pitchFamily="2" charset="2"/>
              </a:rPr>
              <a:t>mtype_stats</a:t>
            </a:r>
            <a:r>
              <a:rPr lang="en-US" sz="1400" dirty="0">
                <a:sym typeface="Wingdings" panose="05000000000000000000" pitchFamily="2" charset="2"/>
              </a:rPr>
              <a:t> (</a:t>
            </a:r>
            <a:r>
              <a:rPr lang="en-US" sz="1400" dirty="0"/>
              <a:t>problem</a:t>
            </a:r>
            <a:r>
              <a:rPr lang="en-US" sz="1400" dirty="0">
                <a:sym typeface="Wingdings" panose="05000000000000000000" pitchFamily="2" charset="2"/>
              </a:rPr>
              <a:t> #5a)</a:t>
            </a:r>
          </a:p>
          <a:p>
            <a:pPr lvl="2" indent="0">
              <a:lnSpc>
                <a:spcPct val="120000"/>
              </a:lnSpc>
              <a:spcBef>
                <a:spcPts val="0"/>
              </a:spcBef>
            </a:pPr>
            <a:r>
              <a:rPr lang="en-US" sz="1400" dirty="0" err="1"/>
              <a:t>top_ten_mas</a:t>
            </a:r>
            <a:r>
              <a:rPr lang="en-US" sz="1400" dirty="0"/>
              <a:t> </a:t>
            </a:r>
            <a:r>
              <a:rPr lang="en-US" sz="1400" dirty="0">
                <a:sym typeface="Wingdings" panose="05000000000000000000" pitchFamily="2" charset="2"/>
              </a:rPr>
              <a:t> </a:t>
            </a:r>
            <a:r>
              <a:rPr lang="en-US" sz="1400" dirty="0" err="1">
                <a:sym typeface="Wingdings" panose="05000000000000000000" pitchFamily="2" charset="2"/>
              </a:rPr>
              <a:t>top_ten_mstart</a:t>
            </a:r>
            <a:r>
              <a:rPr lang="en-US" sz="1400" dirty="0">
                <a:sym typeface="Wingdings" panose="05000000000000000000" pitchFamily="2" charset="2"/>
              </a:rPr>
              <a:t> (</a:t>
            </a:r>
            <a:r>
              <a:rPr lang="en-US" sz="1400" dirty="0"/>
              <a:t>problem</a:t>
            </a:r>
            <a:r>
              <a:rPr lang="en-US" sz="1400" dirty="0">
                <a:sym typeface="Wingdings" panose="05000000000000000000" pitchFamily="2" charset="2"/>
              </a:rPr>
              <a:t> #6a)</a:t>
            </a:r>
          </a:p>
          <a:p>
            <a:pPr lvl="2" indent="0">
              <a:lnSpc>
                <a:spcPct val="120000"/>
              </a:lnSpc>
              <a:spcBef>
                <a:spcPts val="0"/>
              </a:spcBef>
            </a:pPr>
            <a:r>
              <a:rPr lang="en-US" sz="1400" dirty="0" err="1"/>
              <a:t>top_ten_mae</a:t>
            </a:r>
            <a:r>
              <a:rPr lang="en-US" sz="1400" dirty="0"/>
              <a:t> </a:t>
            </a:r>
            <a:r>
              <a:rPr lang="en-US" sz="1400" dirty="0">
                <a:sym typeface="Wingdings" panose="05000000000000000000" pitchFamily="2" charset="2"/>
              </a:rPr>
              <a:t> </a:t>
            </a:r>
            <a:r>
              <a:rPr lang="en-US" sz="1400" dirty="0" err="1">
                <a:sym typeface="Wingdings" panose="05000000000000000000" pitchFamily="2" charset="2"/>
              </a:rPr>
              <a:t>top_ten_mend</a:t>
            </a:r>
            <a:r>
              <a:rPr lang="en-US" sz="1400" dirty="0">
                <a:sym typeface="Wingdings" panose="05000000000000000000" pitchFamily="2" charset="2"/>
              </a:rPr>
              <a:t> (</a:t>
            </a:r>
            <a:r>
              <a:rPr lang="en-US" sz="1400" dirty="0"/>
              <a:t>problem</a:t>
            </a:r>
            <a:r>
              <a:rPr lang="en-US" sz="1400" dirty="0">
                <a:sym typeface="Wingdings" panose="05000000000000000000" pitchFamily="2" charset="2"/>
              </a:rPr>
              <a:t> #6a)</a:t>
            </a:r>
          </a:p>
          <a:p>
            <a:pPr lvl="3" indent="0">
              <a:lnSpc>
                <a:spcPct val="120000"/>
              </a:lnSpc>
              <a:spcBef>
                <a:spcPts val="0"/>
              </a:spcBef>
            </a:pPr>
            <a:r>
              <a:rPr lang="en-US" sz="1400" dirty="0">
                <a:sym typeface="Wingdings" panose="05000000000000000000" pitchFamily="2" charset="2"/>
              </a:rPr>
              <a:t> </a:t>
            </a:r>
            <a:r>
              <a:rPr lang="en-US" sz="1400" dirty="0" err="1">
                <a:sym typeface="Wingdings" panose="05000000000000000000" pitchFamily="2" charset="2"/>
              </a:rPr>
              <a:t>top_ten_mstart</a:t>
            </a:r>
            <a:r>
              <a:rPr lang="en-US" sz="1400" dirty="0">
                <a:sym typeface="Wingdings" panose="05000000000000000000" pitchFamily="2" charset="2"/>
              </a:rPr>
              <a:t> </a:t>
            </a:r>
            <a:r>
              <a:rPr lang="en-US" sz="1400" b="1" dirty="0">
                <a:sym typeface="Wingdings" panose="05000000000000000000" pitchFamily="2" charset="2"/>
              </a:rPr>
              <a:t>+</a:t>
            </a:r>
            <a:r>
              <a:rPr lang="en-US" sz="1400" dirty="0">
                <a:sym typeface="Wingdings" panose="05000000000000000000" pitchFamily="2" charset="2"/>
              </a:rPr>
              <a:t> </a:t>
            </a:r>
            <a:r>
              <a:rPr lang="en-US" sz="1400" dirty="0" err="1">
                <a:sym typeface="Wingdings" panose="05000000000000000000" pitchFamily="2" charset="2"/>
              </a:rPr>
              <a:t>top_ten_mend</a:t>
            </a:r>
            <a:r>
              <a:rPr lang="en-US" sz="1400" dirty="0">
                <a:sym typeface="Wingdings" panose="05000000000000000000" pitchFamily="2" charset="2"/>
              </a:rPr>
              <a:t>  </a:t>
            </a:r>
            <a:r>
              <a:rPr lang="en-US" sz="1400" dirty="0" err="1">
                <a:sym typeface="Wingdings" panose="05000000000000000000" pitchFamily="2" charset="2"/>
              </a:rPr>
              <a:t>top_ten_overallm</a:t>
            </a:r>
            <a:r>
              <a:rPr lang="en-US" sz="1400" dirty="0">
                <a:sym typeface="Wingdings" panose="05000000000000000000" pitchFamily="2" charset="2"/>
              </a:rPr>
              <a:t> (</a:t>
            </a:r>
            <a:r>
              <a:rPr lang="en-US" sz="1400" dirty="0"/>
              <a:t>problem</a:t>
            </a:r>
            <a:r>
              <a:rPr lang="en-US" sz="1400" dirty="0">
                <a:sym typeface="Wingdings" panose="05000000000000000000" pitchFamily="2" charset="2"/>
              </a:rPr>
              <a:t> #6a)</a:t>
            </a:r>
            <a:endParaRPr lang="en-US" sz="1400" dirty="0"/>
          </a:p>
          <a:p>
            <a:pPr lvl="2" indent="0">
              <a:lnSpc>
                <a:spcPct val="120000"/>
              </a:lnSpc>
              <a:spcBef>
                <a:spcPts val="0"/>
              </a:spcBef>
            </a:pPr>
            <a:endParaRPr lang="en-US" sz="1400" dirty="0"/>
          </a:p>
          <a:p>
            <a:pPr lvl="1" indent="0">
              <a:lnSpc>
                <a:spcPct val="120000"/>
              </a:lnSpc>
              <a:spcBef>
                <a:spcPts val="0"/>
              </a:spcBef>
            </a:pPr>
            <a:endParaRPr lang="en-US" sz="1400" dirty="0"/>
          </a:p>
        </p:txBody>
      </p:sp>
    </p:spTree>
    <p:extLst>
      <p:ext uri="{BB962C8B-B14F-4D97-AF65-F5344CB8AC3E}">
        <p14:creationId xmlns:p14="http://schemas.microsoft.com/office/powerpoint/2010/main" val="3540320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10308336" cy="1326514"/>
          </a:xfrm>
        </p:spPr>
        <p:txBody>
          <a:bodyPr/>
          <a:lstStyle/>
          <a:p>
            <a:r>
              <a:rPr lang="en-US" dirty="0"/>
              <a:t>Data Cleaning/Transformation Documentation</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93353" cy="4173982"/>
          </a:xfrm>
        </p:spPr>
        <p:txBody>
          <a:bodyPr>
            <a:noAutofit/>
          </a:bodyPr>
          <a:lstStyle/>
          <a:p>
            <a:pPr marL="342900" lvl="1">
              <a:lnSpc>
                <a:spcPct val="100000"/>
              </a:lnSpc>
              <a:spcBef>
                <a:spcPts val="0"/>
              </a:spcBef>
              <a:buFont typeface="+mj-lt"/>
              <a:buAutoNum type="arabicPeriod"/>
            </a:pPr>
            <a:r>
              <a:rPr lang="en-US" sz="1400" dirty="0"/>
              <a:t>Merged the 12 months of data into a single </a:t>
            </a:r>
            <a:r>
              <a:rPr lang="en-US" sz="1400" dirty="0" err="1"/>
              <a:t>dataframe</a:t>
            </a:r>
            <a:r>
              <a:rPr lang="en-US" sz="1400" dirty="0"/>
              <a:t>. The full data set contained 5,933,712 records. </a:t>
            </a:r>
          </a:p>
          <a:p>
            <a:pPr marL="342900" lvl="1">
              <a:lnSpc>
                <a:spcPct val="100000"/>
              </a:lnSpc>
              <a:spcBef>
                <a:spcPts val="0"/>
              </a:spcBef>
              <a:buFont typeface="+mj-lt"/>
              <a:buAutoNum type="arabicPeriod"/>
            </a:pPr>
            <a:r>
              <a:rPr lang="en-US" sz="1400" dirty="0"/>
              <a:t>Identified the variables. Identified general characteristics of each variable, like type, minimum value, maximum value, minimum length, and maximum length. Looked for missing, null, and NA values. </a:t>
            </a:r>
          </a:p>
          <a:p>
            <a:pPr marL="342900" lvl="1">
              <a:lnSpc>
                <a:spcPct val="100000"/>
              </a:lnSpc>
              <a:spcBef>
                <a:spcPts val="0"/>
              </a:spcBef>
              <a:buFont typeface="+mj-lt"/>
              <a:buAutoNum type="arabicPeriod"/>
            </a:pPr>
            <a:r>
              <a:rPr lang="en-US" sz="1400" dirty="0"/>
              <a:t>Removed the </a:t>
            </a:r>
            <a:r>
              <a:rPr lang="en-US" sz="1400" dirty="0" err="1"/>
              <a:t>start_station_name</a:t>
            </a:r>
            <a:r>
              <a:rPr lang="en-US" sz="1400" dirty="0"/>
              <a:t>, </a:t>
            </a:r>
            <a:r>
              <a:rPr lang="en-US" sz="1400" dirty="0" err="1"/>
              <a:t>start_station_id</a:t>
            </a:r>
            <a:r>
              <a:rPr lang="en-US" sz="1400" dirty="0"/>
              <a:t>, </a:t>
            </a:r>
            <a:r>
              <a:rPr lang="en-US" sz="1400" dirty="0" err="1"/>
              <a:t>end_station_name</a:t>
            </a:r>
            <a:r>
              <a:rPr lang="en-US" sz="1400" dirty="0"/>
              <a:t>, and </a:t>
            </a:r>
            <a:r>
              <a:rPr lang="en-US" sz="1400" dirty="0" err="1"/>
              <a:t>end_station_id</a:t>
            </a:r>
            <a:r>
              <a:rPr lang="en-US" sz="1400" dirty="0"/>
              <a:t> columns as they each had over 1 million blank values. I also felt that they didn’t add value to the analysis since I wasn’t looking at the location identifiers for this analysis.</a:t>
            </a:r>
          </a:p>
          <a:p>
            <a:pPr marL="342900" lvl="1">
              <a:lnSpc>
                <a:spcPct val="100000"/>
              </a:lnSpc>
              <a:spcBef>
                <a:spcPts val="0"/>
              </a:spcBef>
              <a:buFont typeface="+mj-lt"/>
              <a:buAutoNum type="arabicPeriod"/>
            </a:pPr>
            <a:r>
              <a:rPr lang="en-US" sz="1400" dirty="0"/>
              <a:t>Removed 7,417 rows (records) because of the NA values in the End Latitude and End Longitude variables. This accounted for 0.00125 (0.125%) of the data.</a:t>
            </a:r>
          </a:p>
          <a:p>
            <a:pPr marL="342900" lvl="1">
              <a:lnSpc>
                <a:spcPct val="100000"/>
              </a:lnSpc>
              <a:spcBef>
                <a:spcPts val="0"/>
              </a:spcBef>
              <a:buFont typeface="+mj-lt"/>
              <a:buAutoNum type="arabicPeriod"/>
            </a:pPr>
            <a:r>
              <a:rPr lang="en-US" sz="1400" dirty="0"/>
              <a:t>Converted the </a:t>
            </a:r>
            <a:r>
              <a:rPr lang="en-US" sz="1400" dirty="0" err="1"/>
              <a:t>started_at</a:t>
            </a:r>
            <a:r>
              <a:rPr lang="en-US" sz="1400" dirty="0"/>
              <a:t> column and the </a:t>
            </a:r>
            <a:r>
              <a:rPr lang="en-US" sz="1400" dirty="0" err="1"/>
              <a:t>ended_at</a:t>
            </a:r>
            <a:r>
              <a:rPr lang="en-US" sz="1400" dirty="0"/>
              <a:t> column into Date Time.</a:t>
            </a:r>
          </a:p>
          <a:p>
            <a:pPr marL="342900" lvl="1">
              <a:lnSpc>
                <a:spcPct val="100000"/>
              </a:lnSpc>
              <a:spcBef>
                <a:spcPts val="0"/>
              </a:spcBef>
              <a:buFont typeface="+mj-lt"/>
              <a:buAutoNum type="arabicPeriod"/>
            </a:pPr>
            <a:r>
              <a:rPr lang="en-US" sz="1400" dirty="0"/>
              <a:t>Calculated the trip length by subtracting the </a:t>
            </a:r>
            <a:r>
              <a:rPr lang="en-US" sz="1400" dirty="0" err="1"/>
              <a:t>started_at</a:t>
            </a:r>
            <a:r>
              <a:rPr lang="en-US" sz="1400" dirty="0"/>
              <a:t> column from the </a:t>
            </a:r>
            <a:r>
              <a:rPr lang="en-US" sz="1400" dirty="0" err="1"/>
              <a:t>ended_at</a:t>
            </a:r>
            <a:r>
              <a:rPr lang="en-US" sz="1400" dirty="0"/>
              <a:t> column and dispensed the result in a new column, </a:t>
            </a:r>
            <a:r>
              <a:rPr lang="en-US" sz="1400" dirty="0" err="1"/>
              <a:t>ride_length</a:t>
            </a:r>
            <a:r>
              <a:rPr lang="en-US" sz="1400" dirty="0"/>
              <a:t>. Converted the results from seconds to minutes.</a:t>
            </a:r>
          </a:p>
          <a:p>
            <a:pPr marL="342900" lvl="1">
              <a:lnSpc>
                <a:spcPct val="100000"/>
              </a:lnSpc>
              <a:spcBef>
                <a:spcPts val="0"/>
              </a:spcBef>
              <a:buFont typeface="+mj-lt"/>
              <a:buAutoNum type="arabicPeriod"/>
            </a:pPr>
            <a:r>
              <a:rPr lang="en-US" sz="1400" dirty="0"/>
              <a:t>Removed 258 rows (records) of start dates and end dates that were swapped, creating negative trip lengths. This accounted for 0.0000435 (0.00435%) of the data.</a:t>
            </a:r>
          </a:p>
          <a:p>
            <a:pPr marL="342900" lvl="1">
              <a:lnSpc>
                <a:spcPct val="100000"/>
              </a:lnSpc>
              <a:spcBef>
                <a:spcPts val="0"/>
              </a:spcBef>
              <a:buFont typeface="+mj-lt"/>
              <a:buAutoNum type="arabicPeriod"/>
            </a:pPr>
            <a:r>
              <a:rPr lang="en-US" sz="1400" dirty="0"/>
              <a:t>Removed 134,526 rows (records) where the ride length was less than 1 min (60 secs). Divvy stated that all data was screened for trips that were less than 60 seconds because of user error (riders cancelling trips, </a:t>
            </a:r>
            <a:r>
              <a:rPr lang="en-US" sz="1400" dirty="0" err="1"/>
              <a:t>etc</a:t>
            </a:r>
            <a:r>
              <a:rPr lang="en-US" sz="1400" dirty="0"/>
              <a:t>). This accounted for 0.0227 (2.27%) of the data.</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66</a:t>
            </a:fld>
            <a:endParaRPr lang="en-US" dirty="0"/>
          </a:p>
        </p:txBody>
      </p:sp>
    </p:spTree>
    <p:extLst>
      <p:ext uri="{BB962C8B-B14F-4D97-AF65-F5344CB8AC3E}">
        <p14:creationId xmlns:p14="http://schemas.microsoft.com/office/powerpoint/2010/main" val="1275226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10308336" cy="1326514"/>
          </a:xfrm>
        </p:spPr>
        <p:txBody>
          <a:bodyPr/>
          <a:lstStyle/>
          <a:p>
            <a:r>
              <a:rPr lang="en-US" dirty="0"/>
              <a:t>Data Cleaning/Transformation Documentation</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9293353" cy="3493008"/>
          </a:xfrm>
        </p:spPr>
        <p:txBody>
          <a:bodyPr>
            <a:noAutofit/>
          </a:bodyPr>
          <a:lstStyle/>
          <a:p>
            <a:pPr marL="342900" lvl="1">
              <a:lnSpc>
                <a:spcPct val="100000"/>
              </a:lnSpc>
              <a:spcBef>
                <a:spcPts val="0"/>
              </a:spcBef>
              <a:buFont typeface="+mj-lt"/>
              <a:buAutoNum type="arabicPeriod" startAt="10"/>
            </a:pPr>
            <a:r>
              <a:rPr lang="en-US" sz="1400" dirty="0"/>
              <a:t>Determined what was considered an outlier (433,841 records). This accounted for 0.0728 (7.28%) of the data. Removed them. </a:t>
            </a:r>
          </a:p>
          <a:p>
            <a:pPr marL="342900" lvl="1">
              <a:lnSpc>
                <a:spcPct val="100000"/>
              </a:lnSpc>
              <a:spcBef>
                <a:spcPts val="0"/>
              </a:spcBef>
              <a:buFont typeface="+mj-lt"/>
              <a:buAutoNum type="arabicPeriod" startAt="10"/>
            </a:pPr>
            <a:r>
              <a:rPr lang="en-US" sz="1400" dirty="0"/>
              <a:t>A total of 576,042 rows (records) were removed from the original data set (5,933,712 records), which accounted for 0.0971 (9.71%) of the data. The resulting data set used for calculations was 5,357,670 records.</a:t>
            </a:r>
          </a:p>
          <a:p>
            <a:pPr marL="342900" lvl="1">
              <a:lnSpc>
                <a:spcPct val="100000"/>
              </a:lnSpc>
              <a:spcBef>
                <a:spcPts val="0"/>
              </a:spcBef>
              <a:buFont typeface="+mj-lt"/>
              <a:buAutoNum type="arabicPeriod" startAt="10"/>
            </a:pPr>
            <a:r>
              <a:rPr lang="en-US" sz="1400" dirty="0"/>
              <a:t>Calculated the days of the week for date and time each trip started and dispensed the results in a new column, </a:t>
            </a:r>
            <a:r>
              <a:rPr lang="en-US" sz="1400" dirty="0" err="1"/>
              <a:t>dotw_start</a:t>
            </a:r>
            <a:r>
              <a:rPr lang="en-US" sz="1400" dirty="0"/>
              <a:t>. </a:t>
            </a:r>
          </a:p>
          <a:p>
            <a:pPr marL="342900" lvl="1">
              <a:lnSpc>
                <a:spcPct val="100000"/>
              </a:lnSpc>
              <a:spcBef>
                <a:spcPts val="0"/>
              </a:spcBef>
              <a:buFont typeface="+mj-lt"/>
              <a:buAutoNum type="arabicPeriod" startAt="10"/>
            </a:pPr>
            <a:r>
              <a:rPr lang="en-US" sz="1400" dirty="0"/>
              <a:t>Calculated the month of the year for date and time each trip started and dispensed the results in a new column, </a:t>
            </a:r>
            <a:r>
              <a:rPr lang="en-US" sz="1400" dirty="0" err="1"/>
              <a:t>moty_start</a:t>
            </a:r>
            <a:r>
              <a:rPr lang="en-US" sz="1400" dirty="0"/>
              <a:t>. </a:t>
            </a:r>
          </a:p>
          <a:p>
            <a:pPr marL="342900" lvl="1">
              <a:lnSpc>
                <a:spcPct val="100000"/>
              </a:lnSpc>
              <a:spcBef>
                <a:spcPts val="0"/>
              </a:spcBef>
              <a:buFont typeface="+mj-lt"/>
              <a:buAutoNum type="arabicPeriod" startAt="10"/>
            </a:pPr>
            <a:r>
              <a:rPr lang="en-US" sz="1400" dirty="0"/>
              <a:t>Calculated the season of the year for date and time each trip started and dispensed the results in a new column, </a:t>
            </a:r>
            <a:r>
              <a:rPr lang="en-US" sz="1400" dirty="0" err="1"/>
              <a:t>soty_start</a:t>
            </a:r>
            <a:r>
              <a:rPr lang="en-US" sz="1400" dirty="0"/>
              <a:t>. </a:t>
            </a:r>
          </a:p>
          <a:p>
            <a:pPr marL="342900" lvl="1">
              <a:lnSpc>
                <a:spcPct val="100000"/>
              </a:lnSpc>
              <a:spcBef>
                <a:spcPts val="0"/>
              </a:spcBef>
              <a:buFont typeface="+mj-lt"/>
              <a:buAutoNum type="arabicPeriod" startAt="10"/>
            </a:pPr>
            <a:endParaRPr lang="en-US" sz="1400"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67</a:t>
            </a:fld>
            <a:endParaRPr lang="en-US" dirty="0"/>
          </a:p>
        </p:txBody>
      </p:sp>
    </p:spTree>
    <p:extLst>
      <p:ext uri="{BB962C8B-B14F-4D97-AF65-F5344CB8AC3E}">
        <p14:creationId xmlns:p14="http://schemas.microsoft.com/office/powerpoint/2010/main" val="129636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rawing of cyclist">
            <a:extLst>
              <a:ext uri="{FF2B5EF4-FFF2-40B4-BE49-F238E27FC236}">
                <a16:creationId xmlns:a16="http://schemas.microsoft.com/office/drawing/2014/main" id="{C3ABE402-78D3-3E71-E609-A3B89D490047}"/>
              </a:ext>
            </a:extLst>
          </p:cNvPr>
          <p:cNvPicPr>
            <a:picLocks noChangeAspect="1"/>
          </p:cNvPicPr>
          <p:nvPr/>
        </p:nvPicPr>
        <p:blipFill>
          <a:blip r:embed="rId2"/>
          <a:stretch>
            <a:fillRect/>
          </a:stretch>
        </p:blipFill>
        <p:spPr>
          <a:xfrm>
            <a:off x="0" y="0"/>
            <a:ext cx="4849398" cy="6858000"/>
          </a:xfrm>
          <a:prstGeom prst="rect">
            <a:avLst/>
          </a:prstGeom>
        </p:spPr>
      </p:pic>
      <p:sp>
        <p:nvSpPr>
          <p:cNvPr id="21" name="Title 1">
            <a:extLst>
              <a:ext uri="{FF2B5EF4-FFF2-40B4-BE49-F238E27FC236}">
                <a16:creationId xmlns:a16="http://schemas.microsoft.com/office/drawing/2014/main" id="{9ABBCD73-7D12-DDDB-A5E1-F1627F82C033}"/>
              </a:ext>
            </a:extLst>
          </p:cNvPr>
          <p:cNvSpPr txBox="1">
            <a:spLocks/>
          </p:cNvSpPr>
          <p:nvPr/>
        </p:nvSpPr>
        <p:spPr>
          <a:xfrm>
            <a:off x="5425440" y="573054"/>
            <a:ext cx="5864352" cy="7040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dirty="0"/>
              <a:t>Problems</a:t>
            </a:r>
          </a:p>
        </p:txBody>
      </p:sp>
      <p:sp>
        <p:nvSpPr>
          <p:cNvPr id="22" name="TextBox 21">
            <a:extLst>
              <a:ext uri="{FF2B5EF4-FFF2-40B4-BE49-F238E27FC236}">
                <a16:creationId xmlns:a16="http://schemas.microsoft.com/office/drawing/2014/main" id="{9A0D991E-2A45-E424-94D8-74061A3DC79F}"/>
              </a:ext>
            </a:extLst>
          </p:cNvPr>
          <p:cNvSpPr txBox="1"/>
          <p:nvPr/>
        </p:nvSpPr>
        <p:spPr>
          <a:xfrm>
            <a:off x="5425440" y="1859339"/>
            <a:ext cx="6233160"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From the given fields within the data, differences between casual riders and annual members will be examined in the following areas:</a:t>
            </a:r>
          </a:p>
          <a:p>
            <a:pPr marL="800100" lvl="1" indent="-342900">
              <a:buFont typeface="+mj-lt"/>
              <a:buAutoNum type="arabicPeriod"/>
            </a:pPr>
            <a:r>
              <a:rPr lang="en-US" sz="2000" b="0" i="0" u="none" strike="noStrike" kern="1200" dirty="0">
                <a:solidFill>
                  <a:srgbClr val="000000"/>
                </a:solidFill>
                <a:effectLst/>
                <a:latin typeface="Avenir Next LT Pro Light" panose="020B0304020202020204" pitchFamily="34" charset="0"/>
              </a:rPr>
              <a:t>Ride Length </a:t>
            </a:r>
          </a:p>
          <a:p>
            <a:pPr marL="800100" lvl="1" indent="-342900">
              <a:buFont typeface="+mj-lt"/>
              <a:buAutoNum type="arabicPeriod"/>
            </a:pPr>
            <a:r>
              <a:rPr lang="en-US" sz="2000" b="0" i="0" u="none" strike="noStrike" kern="1200" dirty="0">
                <a:solidFill>
                  <a:srgbClr val="000000"/>
                </a:solidFill>
                <a:effectLst/>
                <a:latin typeface="Avenir Next LT Pro Light" panose="020B0304020202020204" pitchFamily="34" charset="0"/>
              </a:rPr>
              <a:t>Day of the Week </a:t>
            </a:r>
            <a:endParaRPr lang="en-US" sz="2000" dirty="0">
              <a:latin typeface="Arial" panose="020B0604020202020204" pitchFamily="34" charset="0"/>
            </a:endParaRPr>
          </a:p>
          <a:p>
            <a:pPr marL="800100" lvl="1" indent="-342900">
              <a:buFont typeface="+mj-lt"/>
              <a:buAutoNum type="arabicPeriod"/>
            </a:pPr>
            <a:r>
              <a:rPr lang="en-US" sz="2000" b="0" i="0" u="none" strike="noStrike" kern="1200" dirty="0">
                <a:solidFill>
                  <a:srgbClr val="000000"/>
                </a:solidFill>
                <a:effectLst/>
                <a:latin typeface="Avenir Next LT Pro Light" panose="020B0304020202020204" pitchFamily="34" charset="0"/>
              </a:rPr>
              <a:t>Season</a:t>
            </a:r>
            <a:endParaRPr lang="en-US" sz="2000" dirty="0">
              <a:latin typeface="Arial" panose="020B0604020202020204" pitchFamily="34" charset="0"/>
            </a:endParaRPr>
          </a:p>
          <a:p>
            <a:pPr marL="800100" lvl="1" indent="-342900">
              <a:buFont typeface="+mj-lt"/>
              <a:buAutoNum type="arabicPeriod"/>
            </a:pPr>
            <a:r>
              <a:rPr lang="en-US" sz="2000" b="0" i="0" u="none" strike="noStrike" kern="1200" dirty="0">
                <a:solidFill>
                  <a:srgbClr val="000000"/>
                </a:solidFill>
                <a:effectLst/>
                <a:latin typeface="Avenir Next LT Pro Light" panose="020B0304020202020204" pitchFamily="34" charset="0"/>
              </a:rPr>
              <a:t>Month</a:t>
            </a:r>
            <a:endParaRPr lang="en-US" sz="2000" dirty="0">
              <a:latin typeface="Arial" panose="020B0604020202020204" pitchFamily="34" charset="0"/>
            </a:endParaRPr>
          </a:p>
          <a:p>
            <a:pPr marL="800100" lvl="1" indent="-342900">
              <a:buFont typeface="+mj-lt"/>
              <a:buAutoNum type="arabicPeriod"/>
            </a:pPr>
            <a:r>
              <a:rPr lang="en-US" sz="2000" b="0" i="0" u="none" strike="noStrike" kern="1200" dirty="0">
                <a:solidFill>
                  <a:srgbClr val="000000"/>
                </a:solidFill>
                <a:effectLst/>
                <a:latin typeface="Avenir Next LT Pro Light" panose="020B0304020202020204" pitchFamily="34" charset="0"/>
              </a:rPr>
              <a:t>Bike Type </a:t>
            </a:r>
            <a:endParaRPr lang="en-US" sz="2000" dirty="0">
              <a:latin typeface="Arial" panose="020B0604020202020204" pitchFamily="34" charset="0"/>
            </a:endParaRPr>
          </a:p>
          <a:p>
            <a:pPr marL="800100" lvl="1" indent="-342900">
              <a:buFont typeface="+mj-lt"/>
              <a:buAutoNum type="arabicPeriod"/>
            </a:pPr>
            <a:r>
              <a:rPr lang="en-US" sz="2000" b="0" i="0" u="none" strike="noStrike" kern="1200" dirty="0">
                <a:solidFill>
                  <a:srgbClr val="000000"/>
                </a:solidFill>
                <a:effectLst/>
                <a:latin typeface="Avenir Next LT Pro Light" panose="020B0304020202020204" pitchFamily="34" charset="0"/>
              </a:rPr>
              <a:t>Ride Location </a:t>
            </a:r>
          </a:p>
          <a:p>
            <a:pPr marL="742950" lvl="1" indent="-285750">
              <a:buFont typeface="Arial" panose="020B0604020202020204" pitchFamily="34" charset="0"/>
              <a:buChar char="•"/>
            </a:pPr>
            <a:endParaRPr lang="en-US" sz="2000" b="0" i="0" u="none" strike="noStrike" dirty="0">
              <a:effectLst/>
              <a:latin typeface="Arial" panose="020B0604020202020204" pitchFamily="34" charset="0"/>
            </a:endParaRPr>
          </a:p>
          <a:p>
            <a:pPr marL="285750" indent="-285750">
              <a:buFont typeface="Arial" panose="020B0604020202020204" pitchFamily="34" charset="0"/>
              <a:buChar char="•"/>
            </a:pPr>
            <a:r>
              <a:rPr lang="en-US" sz="2000" dirty="0"/>
              <a:t>The results will then be compared to </a:t>
            </a:r>
            <a:r>
              <a:rPr lang="en-US" sz="2000" dirty="0" err="1"/>
              <a:t>Cyclistic’s</a:t>
            </a:r>
            <a:r>
              <a:rPr lang="en-US" sz="2000" dirty="0"/>
              <a:t> current offerings to see where the future marketing campaign could have the biggest impact.</a:t>
            </a:r>
          </a:p>
        </p:txBody>
      </p:sp>
    </p:spTree>
    <p:extLst>
      <p:ext uri="{BB962C8B-B14F-4D97-AF65-F5344CB8AC3E}">
        <p14:creationId xmlns:p14="http://schemas.microsoft.com/office/powerpoint/2010/main" val="77300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8</a:t>
            </a:fld>
            <a:endParaRPr lang="en-US" dirty="0"/>
          </a:p>
        </p:txBody>
      </p:sp>
      <p:sp>
        <p:nvSpPr>
          <p:cNvPr id="3" name="Title 1">
            <a:extLst>
              <a:ext uri="{FF2B5EF4-FFF2-40B4-BE49-F238E27FC236}">
                <a16:creationId xmlns:a16="http://schemas.microsoft.com/office/drawing/2014/main" id="{D9A1C18F-1839-717B-3BFA-2A23E0DBE37C}"/>
              </a:ext>
            </a:extLst>
          </p:cNvPr>
          <p:cNvSpPr>
            <a:spLocks noGrp="1"/>
          </p:cNvSpPr>
          <p:nvPr>
            <p:ph type="title"/>
          </p:nvPr>
        </p:nvSpPr>
        <p:spPr>
          <a:xfrm>
            <a:off x="899160" y="137160"/>
            <a:ext cx="6172200" cy="1249680"/>
          </a:xfrm>
        </p:spPr>
        <p:txBody>
          <a:bodyPr/>
          <a:lstStyle/>
          <a:p>
            <a:r>
              <a:rPr lang="en-US" dirty="0"/>
              <a:t>Problem 1 – ride length</a:t>
            </a:r>
            <a:endParaRPr lang="en-ZA" dirty="0"/>
          </a:p>
        </p:txBody>
      </p:sp>
      <p:sp>
        <p:nvSpPr>
          <p:cNvPr id="4" name="Text Placeholder 3">
            <a:extLst>
              <a:ext uri="{FF2B5EF4-FFF2-40B4-BE49-F238E27FC236}">
                <a16:creationId xmlns:a16="http://schemas.microsoft.com/office/drawing/2014/main" id="{750DABB3-3173-E96D-DD71-78DFE97510C3}"/>
              </a:ext>
            </a:extLst>
          </p:cNvPr>
          <p:cNvSpPr txBox="1">
            <a:spLocks/>
          </p:cNvSpPr>
          <p:nvPr/>
        </p:nvSpPr>
        <p:spPr>
          <a:xfrm>
            <a:off x="8260796" y="1548384"/>
            <a:ext cx="3455716" cy="402945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Members have lower ride lengths for all three calculations: average, median, and mode ride lengths.</a:t>
            </a:r>
          </a:p>
          <a:p>
            <a:pPr marL="285750" indent="-285750">
              <a:buFont typeface="Arial" panose="020B0604020202020204" pitchFamily="34" charset="0"/>
              <a:buChar char="•"/>
            </a:pPr>
            <a:r>
              <a:rPr lang="en-US" dirty="0"/>
              <a:t>This means that </a:t>
            </a:r>
          </a:p>
          <a:p>
            <a:pPr marL="800100" lvl="1" indent="-342900">
              <a:buFont typeface="+mj-lt"/>
              <a:buAutoNum type="arabicPeriod"/>
            </a:pPr>
            <a:r>
              <a:rPr lang="en-US" dirty="0"/>
              <a:t>The average ride length of casual riders is longer.</a:t>
            </a:r>
          </a:p>
          <a:p>
            <a:pPr marL="800100" lvl="1" indent="-342900">
              <a:buFont typeface="+mj-lt"/>
              <a:buAutoNum type="arabicPeriod"/>
            </a:pPr>
            <a:r>
              <a:rPr lang="en-US" dirty="0"/>
              <a:t>The middle value of all casual ride lengths is higher.</a:t>
            </a:r>
          </a:p>
          <a:p>
            <a:pPr marL="800100" lvl="1" indent="-342900">
              <a:buFont typeface="+mj-lt"/>
              <a:buAutoNum type="arabicPeriod"/>
            </a:pPr>
            <a:r>
              <a:rPr lang="en-US" dirty="0"/>
              <a:t>The most common ride length for casual riders is higher.</a:t>
            </a:r>
          </a:p>
        </p:txBody>
      </p:sp>
      <p:pic>
        <p:nvPicPr>
          <p:cNvPr id="10" name="Picture 9" descr="A diagram of a different type of type of type&#10;&#10;Description automatically generated with medium confidence">
            <a:extLst>
              <a:ext uri="{FF2B5EF4-FFF2-40B4-BE49-F238E27FC236}">
                <a16:creationId xmlns:a16="http://schemas.microsoft.com/office/drawing/2014/main" id="{51174358-4A71-8989-49DE-0B7DDDA84F35}"/>
              </a:ext>
            </a:extLst>
          </p:cNvPr>
          <p:cNvPicPr>
            <a:picLocks noChangeAspect="1"/>
          </p:cNvPicPr>
          <p:nvPr/>
        </p:nvPicPr>
        <p:blipFill>
          <a:blip r:embed="rId2"/>
          <a:stretch>
            <a:fillRect/>
          </a:stretch>
        </p:blipFill>
        <p:spPr>
          <a:xfrm>
            <a:off x="475488" y="1548384"/>
            <a:ext cx="7785308" cy="4805746"/>
          </a:xfrm>
          <a:prstGeom prst="rect">
            <a:avLst/>
          </a:prstGeom>
        </p:spPr>
      </p:pic>
    </p:spTree>
    <p:extLst>
      <p:ext uri="{BB962C8B-B14F-4D97-AF65-F5344CB8AC3E}">
        <p14:creationId xmlns:p14="http://schemas.microsoft.com/office/powerpoint/2010/main" val="4177432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9</a:t>
            </a:fld>
            <a:endParaRPr lang="en-US" dirty="0"/>
          </a:p>
        </p:txBody>
      </p:sp>
      <p:sp>
        <p:nvSpPr>
          <p:cNvPr id="2" name="Title 1">
            <a:extLst>
              <a:ext uri="{FF2B5EF4-FFF2-40B4-BE49-F238E27FC236}">
                <a16:creationId xmlns:a16="http://schemas.microsoft.com/office/drawing/2014/main" id="{3DCC9DDA-2C16-3E47-C474-CA5BE3DDD7EB}"/>
              </a:ext>
            </a:extLst>
          </p:cNvPr>
          <p:cNvSpPr>
            <a:spLocks noGrp="1"/>
          </p:cNvSpPr>
          <p:nvPr>
            <p:ph type="title"/>
          </p:nvPr>
        </p:nvSpPr>
        <p:spPr>
          <a:xfrm>
            <a:off x="899160" y="137160"/>
            <a:ext cx="6172200" cy="1249680"/>
          </a:xfrm>
        </p:spPr>
        <p:txBody>
          <a:bodyPr/>
          <a:lstStyle/>
          <a:p>
            <a:r>
              <a:rPr lang="en-US" dirty="0"/>
              <a:t>Problem 2 – day of the week</a:t>
            </a:r>
            <a:endParaRPr lang="en-ZA" dirty="0"/>
          </a:p>
        </p:txBody>
      </p:sp>
      <p:sp>
        <p:nvSpPr>
          <p:cNvPr id="4" name="Text Placeholder 3">
            <a:extLst>
              <a:ext uri="{FF2B5EF4-FFF2-40B4-BE49-F238E27FC236}">
                <a16:creationId xmlns:a16="http://schemas.microsoft.com/office/drawing/2014/main" id="{10F08AF5-6887-A156-6AAB-7D3FC1C3A8B6}"/>
              </a:ext>
            </a:extLst>
          </p:cNvPr>
          <p:cNvSpPr txBox="1">
            <a:spLocks/>
          </p:cNvSpPr>
          <p:nvPr/>
        </p:nvSpPr>
        <p:spPr>
          <a:xfrm>
            <a:off x="8260796" y="1548384"/>
            <a:ext cx="3455716" cy="40294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average ride length per day is longest on Saturday for both casual and member riders.</a:t>
            </a:r>
          </a:p>
        </p:txBody>
      </p:sp>
      <p:pic>
        <p:nvPicPr>
          <p:cNvPr id="9" name="Picture 8" descr="A graph of different colored rectangular objects&#10;&#10;Description automatically generated with medium confidence">
            <a:extLst>
              <a:ext uri="{FF2B5EF4-FFF2-40B4-BE49-F238E27FC236}">
                <a16:creationId xmlns:a16="http://schemas.microsoft.com/office/drawing/2014/main" id="{FE66620A-28EA-8DD6-1603-F405DA84A9FE}"/>
              </a:ext>
            </a:extLst>
          </p:cNvPr>
          <p:cNvPicPr>
            <a:picLocks noChangeAspect="1"/>
          </p:cNvPicPr>
          <p:nvPr/>
        </p:nvPicPr>
        <p:blipFill>
          <a:blip r:embed="rId2"/>
          <a:stretch>
            <a:fillRect/>
          </a:stretch>
        </p:blipFill>
        <p:spPr>
          <a:xfrm>
            <a:off x="475489" y="1548384"/>
            <a:ext cx="7785308" cy="4805746"/>
          </a:xfrm>
          <a:prstGeom prst="rect">
            <a:avLst/>
          </a:prstGeom>
        </p:spPr>
      </p:pic>
    </p:spTree>
    <p:extLst>
      <p:ext uri="{BB962C8B-B14F-4D97-AF65-F5344CB8AC3E}">
        <p14:creationId xmlns:p14="http://schemas.microsoft.com/office/powerpoint/2010/main" val="288118389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{CFE22D7C-0091-41BE-A884-0879EEA1ACB2}tf16411248_win32</Template>
  <TotalTime>5525</TotalTime>
  <Words>7825</Words>
  <Application>Microsoft Office PowerPoint</Application>
  <PresentationFormat>Widescreen</PresentationFormat>
  <Paragraphs>1762</Paragraphs>
  <Slides>67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Avenir Next LT Pro Light</vt:lpstr>
      <vt:lpstr>Calibri</vt:lpstr>
      <vt:lpstr>Posterama</vt:lpstr>
      <vt:lpstr>ProximaNova</vt:lpstr>
      <vt:lpstr>Wingdings</vt:lpstr>
      <vt:lpstr>Custom</vt:lpstr>
      <vt:lpstr>Case Study #1  Cyclistic bike-share analysis  Dana Anderson  November 2024</vt:lpstr>
      <vt:lpstr>Agenda </vt:lpstr>
      <vt:lpstr>Introduction</vt:lpstr>
      <vt:lpstr> Problems</vt:lpstr>
      <vt:lpstr>PowerPoint Presentation</vt:lpstr>
      <vt:lpstr>PowerPoint Presentation</vt:lpstr>
      <vt:lpstr>PowerPoint Presentation</vt:lpstr>
      <vt:lpstr>Problem 1 – ride length</vt:lpstr>
      <vt:lpstr>Problem 2 – day of the week</vt:lpstr>
      <vt:lpstr>Problem 2 – day of the week</vt:lpstr>
      <vt:lpstr>Problem 3 – Season of the year</vt:lpstr>
      <vt:lpstr>Problem 3 – Season of the year</vt:lpstr>
      <vt:lpstr>Problem 4 – Month of the year</vt:lpstr>
      <vt:lpstr>Problem 4 – Month of the year</vt:lpstr>
      <vt:lpstr>Problem 5 – Bike Type</vt:lpstr>
      <vt:lpstr>Problem 5 – Bike Type</vt:lpstr>
      <vt:lpstr>Problem 6 – ride locations (member)</vt:lpstr>
      <vt:lpstr>Problem 6 – ride locations (Casual)</vt:lpstr>
      <vt:lpstr>Additional Problems</vt:lpstr>
      <vt:lpstr>Current pass offerings</vt:lpstr>
      <vt:lpstr>Comparison 1 – Single Ride Pass / Classic Bikes</vt:lpstr>
      <vt:lpstr>Comparison 1 – Single Ride Pass / Electric Bikes</vt:lpstr>
      <vt:lpstr>Comparison 2 – day pass / Classic Bikes</vt:lpstr>
      <vt:lpstr>Comparison 2 – day pass / Electric Bikes</vt:lpstr>
      <vt:lpstr>Solutions</vt:lpstr>
      <vt:lpstr>Solutions – overall Behavior findings</vt:lpstr>
      <vt:lpstr>Solutions – overall Behavior findings</vt:lpstr>
      <vt:lpstr>Solutions – overall pass comparison findings</vt:lpstr>
      <vt:lpstr>Solutions – overall pass comparison findings</vt:lpstr>
      <vt:lpstr>Final Solutions</vt:lpstr>
      <vt:lpstr>Final Solutions</vt:lpstr>
      <vt:lpstr>Conclusions</vt:lpstr>
      <vt:lpstr>Conclusions</vt:lpstr>
      <vt:lpstr>Next steps</vt:lpstr>
      <vt:lpstr>Next Steps</vt:lpstr>
      <vt:lpstr>Next Steps</vt:lpstr>
      <vt:lpstr>Next Steps</vt:lpstr>
      <vt:lpstr>Thank you </vt:lpstr>
      <vt:lpstr>Additional Information</vt:lpstr>
      <vt:lpstr>Solution 1 – ride length</vt:lpstr>
      <vt:lpstr>Solution 2 – day of the week</vt:lpstr>
      <vt:lpstr>Solution 2 – day of the week (MEmber)</vt:lpstr>
      <vt:lpstr>Solution 2 – day of the week (CASUAL)</vt:lpstr>
      <vt:lpstr>Solution 3 – Season of the Year</vt:lpstr>
      <vt:lpstr>Solution 3 – Season of the Year (member)</vt:lpstr>
      <vt:lpstr>Solution 3 – Season of the Year (Casual)</vt:lpstr>
      <vt:lpstr>Solution 4 – Month of the Year</vt:lpstr>
      <vt:lpstr>Solution 4 – Month of the Year (MEmber)</vt:lpstr>
      <vt:lpstr>Solution 4 – Month of the Year (CASUAL)</vt:lpstr>
      <vt:lpstr>Solution 5 – Bike type</vt:lpstr>
      <vt:lpstr>Solution 5 – bike type (member)</vt:lpstr>
      <vt:lpstr>Solution 5 – bike type (Casual)</vt:lpstr>
      <vt:lpstr>Solution 6 – Top 10 Start Stations (member)</vt:lpstr>
      <vt:lpstr>Solution 6 – Top 10 end Stations (member)</vt:lpstr>
      <vt:lpstr>Solution 6 – Top 10 Start Stations (Casual)</vt:lpstr>
      <vt:lpstr>Solution 6 – Top 10 End Stations (Casual)</vt:lpstr>
      <vt:lpstr>Appendices</vt:lpstr>
      <vt:lpstr>The Data</vt:lpstr>
      <vt:lpstr>The Data</vt:lpstr>
      <vt:lpstr>The Data</vt:lpstr>
      <vt:lpstr>Lyft correspondence</vt:lpstr>
      <vt:lpstr>Sources and Tools</vt:lpstr>
      <vt:lpstr>Data Dictionary</vt:lpstr>
      <vt:lpstr>Object Dictionary – Part 1</vt:lpstr>
      <vt:lpstr>Object Dictionary – Part 2</vt:lpstr>
      <vt:lpstr>Data Cleaning/Transformation Documentation</vt:lpstr>
      <vt:lpstr>Data Cleaning/Transformation Documentation</vt:lpstr>
    </vt:vector>
  </TitlesOfParts>
  <Company>Abbott Laboratories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#1  Cyclistic bike-share analysis  Dana Anderson  November 2024</dc:title>
  <dc:creator>Anderson, Dana</dc:creator>
  <cp:lastModifiedBy>Anderson, Dana</cp:lastModifiedBy>
  <cp:revision>351</cp:revision>
  <dcterms:created xsi:type="dcterms:W3CDTF">2024-11-13T19:48:03Z</dcterms:created>
  <dcterms:modified xsi:type="dcterms:W3CDTF">2024-12-21T01:03:40Z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